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648" r:id="rId2"/>
  </p:sldMasterIdLst>
  <p:notesMasterIdLst>
    <p:notesMasterId r:id="rId43"/>
  </p:notesMasterIdLst>
  <p:sldIdLst>
    <p:sldId id="256" r:id="rId3"/>
    <p:sldId id="267" r:id="rId4"/>
    <p:sldId id="269" r:id="rId5"/>
    <p:sldId id="270" r:id="rId6"/>
    <p:sldId id="271" r:id="rId7"/>
    <p:sldId id="272" r:id="rId8"/>
    <p:sldId id="265" r:id="rId9"/>
    <p:sldId id="276" r:id="rId10"/>
    <p:sldId id="273" r:id="rId11"/>
    <p:sldId id="312" r:id="rId12"/>
    <p:sldId id="291" r:id="rId13"/>
    <p:sldId id="305" r:id="rId14"/>
    <p:sldId id="274" r:id="rId15"/>
    <p:sldId id="307" r:id="rId16"/>
    <p:sldId id="308" r:id="rId17"/>
    <p:sldId id="281" r:id="rId18"/>
    <p:sldId id="310" r:id="rId19"/>
    <p:sldId id="313" r:id="rId20"/>
    <p:sldId id="277" r:id="rId21"/>
    <p:sldId id="284" r:id="rId22"/>
    <p:sldId id="283" r:id="rId23"/>
    <p:sldId id="289" r:id="rId24"/>
    <p:sldId id="278" r:id="rId25"/>
    <p:sldId id="286" r:id="rId26"/>
    <p:sldId id="293" r:id="rId27"/>
    <p:sldId id="285" r:id="rId28"/>
    <p:sldId id="279" r:id="rId29"/>
    <p:sldId id="287" r:id="rId30"/>
    <p:sldId id="295" r:id="rId31"/>
    <p:sldId id="288" r:id="rId32"/>
    <p:sldId id="296" r:id="rId33"/>
    <p:sldId id="280" r:id="rId34"/>
    <p:sldId id="297" r:id="rId35"/>
    <p:sldId id="304" r:id="rId36"/>
    <p:sldId id="298" r:id="rId37"/>
    <p:sldId id="299" r:id="rId38"/>
    <p:sldId id="300" r:id="rId39"/>
    <p:sldId id="301" r:id="rId40"/>
    <p:sldId id="302" r:id="rId41"/>
    <p:sldId id="303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6FF19C8-D165-45DD-A7E2-D0F97745F679}">
          <p14:sldIdLst>
            <p14:sldId id="256"/>
            <p14:sldId id="267"/>
            <p14:sldId id="269"/>
            <p14:sldId id="270"/>
            <p14:sldId id="271"/>
            <p14:sldId id="272"/>
            <p14:sldId id="265"/>
            <p14:sldId id="276"/>
            <p14:sldId id="273"/>
            <p14:sldId id="312"/>
            <p14:sldId id="291"/>
            <p14:sldId id="305"/>
            <p14:sldId id="274"/>
            <p14:sldId id="307"/>
            <p14:sldId id="308"/>
            <p14:sldId id="281"/>
            <p14:sldId id="310"/>
            <p14:sldId id="313"/>
            <p14:sldId id="277"/>
            <p14:sldId id="284"/>
            <p14:sldId id="283"/>
            <p14:sldId id="289"/>
            <p14:sldId id="278"/>
            <p14:sldId id="286"/>
          </p14:sldIdLst>
        </p14:section>
        <p14:section name="제목 없는 구역" id="{5BC51D68-F9B5-4D86-8C8A-3B59433E9455}">
          <p14:sldIdLst>
            <p14:sldId id="293"/>
            <p14:sldId id="285"/>
            <p14:sldId id="279"/>
            <p14:sldId id="287"/>
            <p14:sldId id="295"/>
            <p14:sldId id="288"/>
            <p14:sldId id="296"/>
            <p14:sldId id="280"/>
            <p14:sldId id="297"/>
            <p14:sldId id="304"/>
            <p14:sldId id="298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C7DA1-226A-408B-BA37-7A92D1B9A31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0C6FC-90F8-4BD7-A2AF-79C03AE874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7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3AEB6-B7B6-4237-A3D2-9B99EA0829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2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0C6FC-90F8-4BD7-A2AF-79C03AE874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6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AD8B-DB6A-7767-82F4-C12093663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D76080-B0A6-2693-55B5-FED7FA312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1A70BC-C19E-E974-ACF3-2B3F4C0B8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245D6-167C-298F-A645-8EF0389F1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0C6FC-90F8-4BD7-A2AF-79C03AE874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48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EA659-4B4A-54DB-B973-5F12B8E9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D1F5A5-7D6D-88A7-2868-8C48A6C1C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8E781A-5022-5630-8764-6289A6CCB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F2165-DC12-336F-59E5-D54DB5BA6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3AEB6-B7B6-4237-A3D2-9B99EA0829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33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B4B4C-61D4-877F-1FFD-C082D3C0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F29E31-0AEC-9422-7FC1-E5734B992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F2B9E2-AFB4-79E6-1732-6599326E6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E52803-71E3-D209-7DB3-B209758DB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3AEB6-B7B6-4237-A3D2-9B99EA0829C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4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A583-A180-5E91-FA8D-CBAAFBE8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3A82D5-90AB-7D0C-7F69-DB7BC9825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3FE49-9679-AFF8-6298-4D9AD5E52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44A626-7199-AB26-B6C0-346590EEB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3AEB6-B7B6-4237-A3D2-9B99EA0829C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040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0395F-63AF-BE44-4249-C884336D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BE009C-1597-985E-6B4A-EA8F3D61F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87B60B-E33B-0CAD-4EB2-7C23D027D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B9898-219B-162C-1BF6-F664AFEEA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3AEB6-B7B6-4237-A3D2-9B99EA0829C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1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49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3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9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A527A-62BC-981E-F402-C9BC0DE4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26CA6-480E-96C9-4398-E0320C1AB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8CC08E-40C4-0F1B-36E1-237846C7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B44D2-5B94-4946-9038-3B784490DDC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5D6B8-73C1-7105-64CC-5DEC6CD9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5EB1F3-AA0F-FC88-3075-015D50D2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C9E9-8093-46AB-9ACB-C37D4F88C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43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4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9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2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7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2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0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111F3F-D6E0-7191-B7BE-4A3E6C2F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466457-ED52-1800-F540-ADFC901A1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B9E9BB-A7AF-EFB9-6B8E-CAB8BEDE3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FB44D2-5B94-4946-9038-3B784490DDC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5FFC84-29B6-B1D6-0DEA-5B9D1CAEC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66993E-980A-B939-5D0C-D9C176FDD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72C9E9-8093-46AB-9ACB-C37D4F88C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98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quantum-computing.ibm.com/" TargetMode="External"/><Relationship Id="rId2" Type="http://schemas.openxmlformats.org/officeDocument/2006/relationships/hyperlink" Target="https://github.com/Qiskit/qiski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hyperlink" Target="http://qiskit.github.io/ecosystem" TargetMode="External"/><Relationship Id="rId4" Type="http://schemas.openxmlformats.org/officeDocument/2006/relationships/hyperlink" Target="https://github.com/Qiskit/qiskit-ibm-runtim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quantum.ibm.com/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ytech.tistory.com/316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B90ADA-0542-DF8D-8698-9775CD5CA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584737" cy="1131765"/>
          </a:xfrm>
        </p:spPr>
        <p:txBody>
          <a:bodyPr anchor="b">
            <a:normAutofit/>
          </a:bodyPr>
          <a:lstStyle/>
          <a:p>
            <a:r>
              <a:rPr lang="en-US" altLang="ko-KR" sz="3000" dirty="0"/>
              <a:t>Fundamentals of </a:t>
            </a:r>
            <a:r>
              <a:rPr lang="en-US" altLang="ko-KR" sz="3000" dirty="0" err="1"/>
              <a:t>Qiskit</a:t>
            </a:r>
            <a:r>
              <a:rPr lang="en-US" altLang="ko-KR" sz="3000" dirty="0"/>
              <a:t> v1.0 and Quantum Circuit Design</a:t>
            </a:r>
            <a:endParaRPr lang="ko-KR" altLang="en-US" sz="3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23238D-B788-2E37-09B0-7599F8E79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2579544" cy="1208141"/>
          </a:xfrm>
        </p:spPr>
        <p:txBody>
          <a:bodyPr>
            <a:normAutofit/>
          </a:bodyPr>
          <a:lstStyle/>
          <a:p>
            <a:r>
              <a:rPr lang="en-US" altLang="ko-KR" sz="1500" dirty="0" err="1"/>
              <a:t>Seonggeun</a:t>
            </a:r>
            <a:r>
              <a:rPr lang="en-US" altLang="ko-KR" sz="1500" dirty="0"/>
              <a:t> Park</a:t>
            </a:r>
          </a:p>
          <a:p>
            <a:r>
              <a:rPr lang="en-US" altLang="ko-KR" sz="1500" dirty="0"/>
              <a:t>Korea University</a:t>
            </a:r>
            <a:endParaRPr lang="ko-KR" alt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CC2E4-5C55-DCCD-9E9F-D432906C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45" r="17606"/>
          <a:stretch/>
        </p:blipFill>
        <p:spPr>
          <a:xfrm>
            <a:off x="6249144" y="625683"/>
            <a:ext cx="5756429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36D8C-8D24-228B-9E3A-C65C3841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95A2540-1B30-8307-E110-C1B84376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Qubit States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BF5AF61-18A5-9B16-A5B8-BD3144DB88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42915" y="1460150"/>
                <a:ext cx="1957148" cy="551410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000" b="0" dirty="0">
                  <a:solidFill>
                    <a:schemeClr val="accent2">
                      <a:lumMod val="7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000" b="0" dirty="0">
                  <a:solidFill>
                    <a:srgbClr val="00B05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0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000" b="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0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BF5AF61-18A5-9B16-A5B8-BD3144DB8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2915" y="1460150"/>
                <a:ext cx="1957148" cy="55141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E828C727-460D-2DB8-9698-2DB5CB830B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5412" y="1940439"/>
                <a:ext cx="3519049" cy="50522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altLang="ko-KR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en-US" altLang="ko-KR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solidFill>
                    <a:srgbClr val="00B05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altLang="ko-KR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|1⟩)</m:t>
                      </m:r>
                    </m:oMath>
                  </m:oMathPara>
                </a14:m>
                <a:endParaRPr lang="en-US" altLang="ko-KR" sz="2000" dirty="0">
                  <a:solidFill>
                    <a:srgbClr val="00B050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0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0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altLang="ko-KR" sz="20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0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20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0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|1⟩)</m:t>
                      </m:r>
                    </m:oMath>
                  </m:oMathPara>
                </a14:m>
                <a:endParaRPr lang="en-US" altLang="ko-KR" sz="2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0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0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altLang="ko-KR" sz="20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ko-KR" sz="20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0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|1⟩)</m:t>
                      </m:r>
                    </m:oMath>
                  </m:oMathPara>
                </a14:m>
                <a:endParaRPr lang="en-US" altLang="ko-KR" sz="20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E828C727-460D-2DB8-9698-2DB5CB83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12" y="1940439"/>
                <a:ext cx="3519049" cy="5052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4F05385-CCFA-8F99-7D75-4F566A0F54AB}"/>
              </a:ext>
            </a:extLst>
          </p:cNvPr>
          <p:cNvSpPr txBox="1"/>
          <p:nvPr/>
        </p:nvSpPr>
        <p:spPr>
          <a:xfrm>
            <a:off x="6817415" y="2199800"/>
            <a:ext cx="351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Z basis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8F366-85D2-E743-11E4-F5A48DDCC37E}"/>
              </a:ext>
            </a:extLst>
          </p:cNvPr>
          <p:cNvSpPr txBox="1"/>
          <p:nvPr/>
        </p:nvSpPr>
        <p:spPr>
          <a:xfrm>
            <a:off x="6817415" y="3899971"/>
            <a:ext cx="351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X basis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BD6CD-9FC9-B369-B219-4FF4D122DE60}"/>
              </a:ext>
            </a:extLst>
          </p:cNvPr>
          <p:cNvSpPr txBox="1"/>
          <p:nvPr/>
        </p:nvSpPr>
        <p:spPr>
          <a:xfrm>
            <a:off x="6817415" y="5788807"/>
            <a:ext cx="351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 basis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6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32FF3-63A8-BAD7-2E85-F740C1AAA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9B3F536A-67D9-9665-95DF-69D15E9A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Bloch Sphere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34C95E-22BE-1AA3-8164-851D80DB3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599" y="2088242"/>
            <a:ext cx="7706801" cy="2829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EF936-EBBB-9A1B-21AA-248AF952D1F6}"/>
                  </a:ext>
                </a:extLst>
              </p:cNvPr>
              <p:cNvSpPr txBox="1"/>
              <p:nvPr/>
            </p:nvSpPr>
            <p:spPr>
              <a:xfrm>
                <a:off x="5949179" y="1645009"/>
                <a:ext cx="3519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 global phase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EF936-EBBB-9A1B-21AA-248AF952D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179" y="1645009"/>
                <a:ext cx="3519049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47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F982B-FE9D-ECCB-09EC-51119181B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4044B28-CC9B-3AA7-3120-7ABBE4B7BDD2}"/>
              </a:ext>
            </a:extLst>
          </p:cNvPr>
          <p:cNvGrpSpPr/>
          <p:nvPr/>
        </p:nvGrpSpPr>
        <p:grpSpPr>
          <a:xfrm>
            <a:off x="999533" y="874856"/>
            <a:ext cx="10839480" cy="5667375"/>
            <a:chOff x="676260" y="1743075"/>
            <a:chExt cx="10839480" cy="56673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A23058-30F7-3935-58B6-0BD643557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60" y="1757830"/>
              <a:ext cx="10839480" cy="565262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BF58640-61A8-5FB1-69DF-90824F81CA8D}"/>
                </a:ext>
              </a:extLst>
            </p:cNvPr>
            <p:cNvSpPr/>
            <p:nvPr/>
          </p:nvSpPr>
          <p:spPr>
            <a:xfrm>
              <a:off x="1137034" y="1743075"/>
              <a:ext cx="3463541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46482D0-DA83-F012-5C43-1FAFB5BD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Bloch Sphere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91DA60-5F4C-C397-A20B-9ECC9F25C34D}"/>
              </a:ext>
            </a:extLst>
          </p:cNvPr>
          <p:cNvCxnSpPr>
            <a:cxnSpLocks/>
          </p:cNvCxnSpPr>
          <p:nvPr/>
        </p:nvCxnSpPr>
        <p:spPr>
          <a:xfrm flipV="1">
            <a:off x="5172364" y="1865745"/>
            <a:ext cx="0" cy="72967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119F3B-6E6A-B7E9-34EA-1672F6891073}"/>
              </a:ext>
            </a:extLst>
          </p:cNvPr>
          <p:cNvCxnSpPr>
            <a:cxnSpLocks/>
          </p:cNvCxnSpPr>
          <p:nvPr/>
        </p:nvCxnSpPr>
        <p:spPr>
          <a:xfrm>
            <a:off x="5176983" y="4983018"/>
            <a:ext cx="0" cy="74352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4F3278-9D85-376A-6C6E-6FB74FEFC7CC}"/>
              </a:ext>
            </a:extLst>
          </p:cNvPr>
          <p:cNvCxnSpPr>
            <a:cxnSpLocks/>
          </p:cNvCxnSpPr>
          <p:nvPr/>
        </p:nvCxnSpPr>
        <p:spPr>
          <a:xfrm flipV="1">
            <a:off x="7832438" y="4765964"/>
            <a:ext cx="193962" cy="20781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92EE686-8253-E3E4-90C0-1407FED5A6D0}"/>
              </a:ext>
            </a:extLst>
          </p:cNvPr>
          <p:cNvCxnSpPr>
            <a:cxnSpLocks/>
          </p:cNvCxnSpPr>
          <p:nvPr/>
        </p:nvCxnSpPr>
        <p:spPr>
          <a:xfrm flipH="1">
            <a:off x="7656945" y="2521527"/>
            <a:ext cx="175493" cy="20320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15032F1-2FC1-B69B-0BC8-6CC1D9C2CCFE}"/>
              </a:ext>
            </a:extLst>
          </p:cNvPr>
          <p:cNvCxnSpPr>
            <a:cxnSpLocks/>
          </p:cNvCxnSpPr>
          <p:nvPr/>
        </p:nvCxnSpPr>
        <p:spPr>
          <a:xfrm>
            <a:off x="10594109" y="2539999"/>
            <a:ext cx="720436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ACB483-6190-7396-8228-D5D874D5601F}"/>
              </a:ext>
            </a:extLst>
          </p:cNvPr>
          <p:cNvCxnSpPr>
            <a:cxnSpLocks/>
          </p:cNvCxnSpPr>
          <p:nvPr/>
        </p:nvCxnSpPr>
        <p:spPr>
          <a:xfrm flipH="1">
            <a:off x="9882909" y="4978400"/>
            <a:ext cx="71120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D5380A05-0C8F-63EC-7C19-C3753238AEF2}"/>
              </a:ext>
            </a:extLst>
          </p:cNvPr>
          <p:cNvSpPr/>
          <p:nvPr/>
        </p:nvSpPr>
        <p:spPr>
          <a:xfrm>
            <a:off x="5116945" y="1828795"/>
            <a:ext cx="110836" cy="1108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49FEE27-6B57-E3E0-47DE-13113CF42AED}"/>
              </a:ext>
            </a:extLst>
          </p:cNvPr>
          <p:cNvSpPr/>
          <p:nvPr/>
        </p:nvSpPr>
        <p:spPr>
          <a:xfrm>
            <a:off x="5130799" y="5630464"/>
            <a:ext cx="110836" cy="1108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CC2787D-54D2-07F5-D286-15DA70FC7C0F}"/>
              </a:ext>
            </a:extLst>
          </p:cNvPr>
          <p:cNvSpPr/>
          <p:nvPr/>
        </p:nvSpPr>
        <p:spPr>
          <a:xfrm>
            <a:off x="7610763" y="2641599"/>
            <a:ext cx="110836" cy="1108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3E7C5C-AD8B-C36D-A5A2-6F8ABC01456C}"/>
              </a:ext>
            </a:extLst>
          </p:cNvPr>
          <p:cNvSpPr/>
          <p:nvPr/>
        </p:nvSpPr>
        <p:spPr>
          <a:xfrm>
            <a:off x="7970982" y="4712007"/>
            <a:ext cx="110836" cy="1108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D80DA20-C822-05B2-A8B9-8FFF0C8C4316}"/>
              </a:ext>
            </a:extLst>
          </p:cNvPr>
          <p:cNvSpPr/>
          <p:nvPr/>
        </p:nvSpPr>
        <p:spPr>
          <a:xfrm>
            <a:off x="11259127" y="2475345"/>
            <a:ext cx="110836" cy="1108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A5DC59-9173-3AEC-F644-0A94BB233E6C}"/>
              </a:ext>
            </a:extLst>
          </p:cNvPr>
          <p:cNvSpPr/>
          <p:nvPr/>
        </p:nvSpPr>
        <p:spPr>
          <a:xfrm>
            <a:off x="9827491" y="4919264"/>
            <a:ext cx="110836" cy="1108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57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8C254-8D26-C5BE-8D38-33E18DC4C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367F643-E915-8872-7752-6FE305B9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Single Qubit Gates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C6AA8D5D-3370-36A0-CB16-D63F881BA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3" y="2194101"/>
                <a:ext cx="3933731" cy="405429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Pauli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gate: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Pauli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gate: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Pauli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gate: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S gate: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T 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C6AA8D5D-3370-36A0-CB16-D63F881BA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3" y="2194101"/>
                <a:ext cx="3933731" cy="4054298"/>
              </a:xfrm>
              <a:blipFill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087AAB11-B7B5-2D81-C01F-08BE17661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7034" y="5971434"/>
                <a:ext cx="6112220" cy="927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Hadamard</a:t>
                </a:r>
                <a:r>
                  <a: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gate:</a:t>
                </a:r>
                <a:r>
                  <a: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087AAB11-B7B5-2D81-C01F-08BE1766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34" y="5971434"/>
                <a:ext cx="6112220" cy="927791"/>
              </a:xfrm>
              <a:prstGeom prst="rect">
                <a:avLst/>
              </a:prstGeom>
              <a:blipFill>
                <a:blip r:embed="rId3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8318F-58CE-A8AB-612E-5709371648F5}"/>
              </a:ext>
            </a:extLst>
          </p:cNvPr>
          <p:cNvSpPr txBox="1">
            <a:spLocks/>
          </p:cNvSpPr>
          <p:nvPr/>
        </p:nvSpPr>
        <p:spPr>
          <a:xfrm>
            <a:off x="1137033" y="1576067"/>
            <a:ext cx="7692931" cy="405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Quantum gates are Unitary operator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C45DAE30-46E4-9F13-FF72-76F3DB2363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0727" y="1576067"/>
                <a:ext cx="5911273" cy="52462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𝑅𝑋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gate: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𝑅𝑋</m:t>
                    </m:r>
                    <m:r>
                      <a:rPr lang="en-US" altLang="ko-KR" sz="200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f>
                                <m:f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sz="20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f>
                                <m:fPr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𝑅𝑌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gate: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𝑅𝑌</m:t>
                    </m:r>
                    <m:r>
                      <a:rPr lang="en-US" altLang="ko-KR" sz="200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f>
                                <m:f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sz="20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f>
                                <m:fPr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𝑅𝑍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gate: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𝑅𝑍</m:t>
                    </m:r>
                    <m:r>
                      <a:rPr lang="en-US" altLang="ko-KR" sz="200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altLang="ko-KR" sz="2000" i="1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C45DAE30-46E4-9F13-FF72-76F3DB236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27" y="1576067"/>
                <a:ext cx="5911273" cy="5246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AB15942-6583-59AA-CAB9-CF8EBFA40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124" y="2336926"/>
            <a:ext cx="962160" cy="495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9CDE38-AE24-1347-8B56-7F21E8BD6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652" y="3107846"/>
            <a:ext cx="990738" cy="4953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84C883-20B2-B758-4E3D-AABC0CEEA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757" y="3862571"/>
            <a:ext cx="914527" cy="5096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1662CF-7D4F-B8A5-70F7-786B10F78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831" y="4631585"/>
            <a:ext cx="920217" cy="5096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A4FB4C-AB7F-F66C-5DED-33512F3E4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3124" y="5405294"/>
            <a:ext cx="952632" cy="520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46880F-E1C2-66FA-6206-AEFD7AA35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7912" y="6248399"/>
            <a:ext cx="896054" cy="4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92BAE-AB37-6E8E-A0A7-AD8F1FEF3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BF7F9F7C-37BB-C185-159C-0CE61F76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56342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Single Qubit Gates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9872FC7A-184E-4987-4BE8-F3CF441998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29964" y="483236"/>
                <a:ext cx="3334329" cy="121411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1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1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1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11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1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1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11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1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1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11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1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11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1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1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1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1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1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US" altLang="ko-KR" sz="11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1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altLang="ko-KR" sz="11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altLang="ko-KR" sz="11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1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9872FC7A-184E-4987-4BE8-F3CF44199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29964" y="483236"/>
                <a:ext cx="3334329" cy="121411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A1F1EC-23E1-871F-84E7-9DEF3973F2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7033" y="1206620"/>
                <a:ext cx="4441731" cy="57483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𝑋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0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=|1⟩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b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𝑋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𝑍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0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=|0⟩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𝑍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1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=−|1⟩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𝑍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+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=|−⟩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𝑍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−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=|+⟩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A1F1EC-23E1-871F-84E7-9DEF3973F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33" y="1206620"/>
                <a:ext cx="4441731" cy="5748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2D2FCBE0-DAF0-850D-CBE6-50141D674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336" y="502513"/>
                <a:ext cx="2266901" cy="12141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altLang="ko-KR" sz="1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sz="1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altLang="ko-KR" sz="1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sz="1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ko-KR" sz="1000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2D2FCBE0-DAF0-850D-CBE6-50141D674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336" y="502513"/>
                <a:ext cx="2266901" cy="1214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A31EFD24-5D97-AA6B-ABFD-B17FC4DDB4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2415" y="1206621"/>
                <a:ext cx="4441731" cy="53696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20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0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=|+⟩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b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𝑍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𝑆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𝑇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A31EFD24-5D97-AA6B-ABFD-B17FC4DDB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415" y="1206621"/>
                <a:ext cx="4441731" cy="5369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61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ED69-0053-54D3-CEF9-51EE3BE76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A4A6A064-4D35-F7C7-E37E-0FCCACDC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Multi-qubit Systems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99F64FF5-49C8-9CCF-B411-4C2CB0E26E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2" y="2194101"/>
                <a:ext cx="4774241" cy="40542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Tensor product</a:t>
                </a:r>
                <a:b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b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𝜓</m:t>
                            </m:r>
                          </m:e>
                        </m:d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𝜙</m:t>
                            </m:r>
                          </m:e>
                        </m:d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→</m:t>
                    </m:r>
                  </m:oMath>
                </a14:m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000" b="0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Ψ</m:t>
                        </m:r>
                      </m:e>
                    </m:d>
                    <m:r>
                      <a:rPr lang="en-US" altLang="ko-KR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ko-KR" sz="2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𝜓</m:t>
                            </m:r>
                          </m:e>
                        </m:d>
                      </m:e>
                      <m:sub>
                        <m:r>
                          <a:rPr lang="en-US" altLang="ko-KR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𝐴</m:t>
                        </m:r>
                      </m:sub>
                    </m:sSub>
                    <m:r>
                      <a:rPr lang="en-US" altLang="ko-KR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⊗</m:t>
                    </m:r>
                    <m:sSub>
                      <m:sSubPr>
                        <m:ctrlPr>
                          <a:rPr lang="en-US" altLang="ko-KR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ko-KR" sz="2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𝜙</m:t>
                            </m:r>
                          </m:e>
                        </m:d>
                      </m:e>
                      <m:sub>
                        <m:r>
                          <a:rPr lang="en-US" altLang="ko-KR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𝐵</m:t>
                        </m:r>
                      </m:sub>
                    </m:sSub>
                  </m:oMath>
                </a14:m>
                <a:endParaRPr lang="en-US" altLang="ko-K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𝑎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GothicNeo" panose="020B0500000101010101" pitchFamily="50" charset="-127"/>
                                      <a:cs typeface="Microsoft GothicNeo" panose="020B0500000101010101" pitchFamily="50" charset="-127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Microsoft GothicNeo" panose="020B0500000101010101" pitchFamily="50" charset="-127"/>
                                          <a:cs typeface="Microsoft GothicNeo" panose="020B0500000101010101" pitchFamily="50" charset="-127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" panose="020B0500000101010101" pitchFamily="50" charset="-127"/>
                                            <a:cs typeface="Microsoft GothicNeo" panose="020B0500000101010101" pitchFamily="50" charset="-127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" panose="020B0500000101010101" pitchFamily="50" charset="-127"/>
                                            <a:cs typeface="Microsoft GothicNeo" panose="020B0500000101010101" pitchFamily="50" charset="-127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𝑏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GothicNeo" panose="020B0500000101010101" pitchFamily="50" charset="-127"/>
                                      <a:cs typeface="Microsoft GothicNeo" panose="020B0500000101010101" pitchFamily="50" charset="-127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Microsoft GothicNeo" panose="020B0500000101010101" pitchFamily="50" charset="-127"/>
                                          <a:cs typeface="Microsoft GothicNeo" panose="020B0500000101010101" pitchFamily="50" charset="-127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" panose="020B0500000101010101" pitchFamily="50" charset="-127"/>
                                            <a:cs typeface="Microsoft GothicNeo" panose="020B0500000101010101" pitchFamily="50" charset="-127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" panose="020B0500000101010101" pitchFamily="50" charset="-127"/>
                                            <a:cs typeface="Microsoft GothicNeo" panose="020B0500000101010101" pitchFamily="50" charset="-127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Microsoft GothicNeo" panose="020B0500000101010101" pitchFamily="50" charset="-127"/>
                                      <a:cs typeface="Microsoft GothicNeo" panose="020B0500000101010101" pitchFamily="50" charset="-127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Microsoft GothicNeo" panose="020B0500000101010101" pitchFamily="50" charset="-127"/>
                                        <a:cs typeface="Microsoft GothicNeo" panose="020B0500000101010101" pitchFamily="50" charset="-127"/>
                                      </a:rPr>
                                      <m:t>𝑎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Microsoft GothicNeo" panose="020B0500000101010101" pitchFamily="50" charset="-127"/>
                                        <a:cs typeface="Microsoft GothicNeo" panose="020B0500000101010101" pitchFamily="50" charset="-127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Microsoft GothicNeo" panose="020B0500000101010101" pitchFamily="50" charset="-127"/>
                                        <a:cs typeface="Microsoft GothicNeo" panose="020B0500000101010101" pitchFamily="50" charset="-127"/>
                                      </a:rPr>
                                      <m:t>𝑎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Microsoft GothicNeo" panose="020B0500000101010101" pitchFamily="50" charset="-127"/>
                                        <a:cs typeface="Microsoft GothicNeo" panose="020B0500000101010101" pitchFamily="50" charset="-127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Microsoft GothicNeo" panose="020B0500000101010101" pitchFamily="50" charset="-127"/>
                                      <a:cs typeface="Microsoft GothicNeo" panose="020B0500000101010101" pitchFamily="50" charset="-127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Microsoft GothicNeo" panose="020B0500000101010101" pitchFamily="50" charset="-127"/>
                                        <a:cs typeface="Microsoft GothicNeo" panose="020B0500000101010101" pitchFamily="50" charset="-127"/>
                                      </a:rPr>
                                      <m:t>𝑏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Microsoft GothicNeo" panose="020B0500000101010101" pitchFamily="50" charset="-127"/>
                                        <a:cs typeface="Microsoft GothicNeo" panose="020B0500000101010101" pitchFamily="50" charset="-127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Microsoft GothicNeo" panose="020B0500000101010101" pitchFamily="50" charset="-127"/>
                                        <a:cs typeface="Microsoft GothicNeo" panose="020B0500000101010101" pitchFamily="50" charset="-127"/>
                                      </a:rPr>
                                      <m:t>𝑏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Microsoft GothicNeo" panose="020B0500000101010101" pitchFamily="50" charset="-127"/>
                                        <a:cs typeface="Microsoft GothicNeo" panose="020B0500000101010101" pitchFamily="50" charset="-127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99F64FF5-49C8-9CCF-B411-4C2CB0E26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2" y="2194101"/>
                <a:ext cx="4774241" cy="4054298"/>
              </a:xfrm>
              <a:blipFill>
                <a:blip r:embed="rId2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6842672D-B3D2-2932-1862-122715E02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320" y="2194101"/>
            <a:ext cx="1785516" cy="891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6DE677-6290-FB08-37D4-D50C24608187}"/>
                  </a:ext>
                </a:extLst>
              </p:cNvPr>
              <p:cNvSpPr txBox="1"/>
              <p:nvPr/>
            </p:nvSpPr>
            <p:spPr>
              <a:xfrm>
                <a:off x="1137032" y="4917562"/>
                <a:ext cx="8080859" cy="1793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𝐴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⊗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𝐼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𝐵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6DE677-6290-FB08-37D4-D50C24608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32" y="4917562"/>
                <a:ext cx="8080859" cy="1793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191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BED9A-A56C-283A-4117-5B8855D98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345ECF24-C198-297B-26EC-C6076B59D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Multi-qubit Gates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BF876E17-2CDE-EF88-6230-011140A21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5161" y="734681"/>
                <a:ext cx="6112220" cy="40542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Toffoli gate:</a:t>
                </a:r>
                <a:r>
                  <a:rPr lang="en-US" altLang="ko-KR" sz="20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𝐶𝐶𝑋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0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BF876E17-2CDE-EF88-6230-011140A21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5161" y="734681"/>
                <a:ext cx="6112220" cy="4054298"/>
              </a:xfrm>
              <a:blipFill>
                <a:blip r:embed="rId2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791884-40C4-8CCC-431C-A06222F86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3144" y="1374938"/>
                <a:ext cx="6112220" cy="44027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CNOT gate: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𝐶𝑁𝑂𝑇</m:t>
                    </m:r>
                    <m:r>
                      <a:rPr lang="en-US" altLang="ko-KR" sz="200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CZ gate: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𝐶𝑍</m:t>
                    </m:r>
                    <m:r>
                      <a:rPr lang="en-US" altLang="ko-KR" sz="200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791884-40C4-8CCC-431C-A06222F86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44" y="1374938"/>
                <a:ext cx="6112220" cy="4402731"/>
              </a:xfrm>
              <a:prstGeom prst="rect">
                <a:avLst/>
              </a:prstGeom>
              <a:blipFill>
                <a:blip r:embed="rId3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F7DA609-6294-4C78-7060-63D74916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150" y="3286352"/>
            <a:ext cx="1085947" cy="750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C7FDAE-050F-E32E-84B2-ECFC70314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751" y="5777669"/>
            <a:ext cx="2193503" cy="7683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62B12A-7BFF-9952-963E-9BC9AD711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658" y="4374610"/>
            <a:ext cx="925259" cy="10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A2EA-7F1B-695D-E9CE-08FE95D7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B267ECD-5534-9449-8E12-66CDB7F1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Quantum Circuit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CAAE76D-3ADF-63B7-3A80-B7CD8B7C9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2907"/>
            <a:ext cx="9863474" cy="452452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 quantum circuit is a model of quantum computation where a computation consists of a sequence of qubit initializations, quantum gates, and measurements.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43837C-A44F-8B93-6F5C-481F9815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55" y="3006903"/>
            <a:ext cx="5470690" cy="35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97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A739E-2AA1-1F66-8144-07EB2E599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046B65C-207B-BAD0-C15D-5B78114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Quantum Circuit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9D738116-0FE1-5739-004D-D3C3C8001E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5" y="2192907"/>
                <a:ext cx="9863474" cy="4524529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A quantum circuit is a model of quantum computation where a computation consists of a sequence of qubit initializations, quantum gates, and measurements.</a:t>
                </a:r>
              </a:p>
              <a:p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𝐶𝑁𝑂𝑇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𝐵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(|0⟩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𝐴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⊗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𝐵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)</m:t>
                    </m:r>
                  </m:oMath>
                </a14:m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9D738116-0FE1-5739-004D-D3C3C8001E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5" y="2192907"/>
                <a:ext cx="9863474" cy="4524529"/>
              </a:xfrm>
              <a:blipFill>
                <a:blip r:embed="rId2"/>
                <a:stretch>
                  <a:fillRect l="-556" t="-1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4178806-6FE6-7080-EF52-03F19B76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91" y="3780839"/>
            <a:ext cx="2121637" cy="1199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E61DEF-23AF-18A4-70CD-5CFF4E0BFFF0}"/>
                  </a:ext>
                </a:extLst>
              </p:cNvPr>
              <p:cNvSpPr txBox="1"/>
              <p:nvPr/>
            </p:nvSpPr>
            <p:spPr>
              <a:xfrm>
                <a:off x="4099984" y="386317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𝐶𝑁𝑂𝑇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(|0⟩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𝐴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⊗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𝐵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)=</m:t>
                      </m:r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𝐶𝑁𝑂𝑇</m:t>
                      </m:r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𝐴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⊗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𝐵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E61DEF-23AF-18A4-70CD-5CFF4E0B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984" y="3863171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B9167C-63EF-6B15-3A9E-877DFA69DC57}"/>
                  </a:ext>
                </a:extLst>
              </p:cNvPr>
              <p:cNvSpPr txBox="1"/>
              <p:nvPr/>
            </p:nvSpPr>
            <p:spPr>
              <a:xfrm>
                <a:off x="7204364" y="4300305"/>
                <a:ext cx="4368801" cy="680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𝐶𝑁𝑂𝑇</m:t>
                      </m:r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ko-KR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GothicNeo" panose="020B0500000101010101" pitchFamily="50" charset="-127"/>
                                      <a:cs typeface="Microsoft GothicNeo" panose="020B05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GothicNeo" panose="020B0500000101010101" pitchFamily="50" charset="-127"/>
                                      <a:cs typeface="Microsoft GothicNeo" panose="020B0500000101010101" pitchFamily="50" charset="-127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ko-KR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GothicNeo" panose="020B0500000101010101" pitchFamily="50" charset="-127"/>
                                      <a:cs typeface="Microsoft GothicNeo" panose="020B05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GothicNeo" panose="020B0500000101010101" pitchFamily="50" charset="-127"/>
                                      <a:cs typeface="Microsoft GothicNeo" panose="020B0500000101010101" pitchFamily="50" charset="-127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⊗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𝐵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B9167C-63EF-6B15-3A9E-877DFA69D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4" y="4300305"/>
                <a:ext cx="4368801" cy="680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6983DE-C682-34F0-D09B-E708C3A580FA}"/>
                  </a:ext>
                </a:extLst>
              </p:cNvPr>
              <p:cNvSpPr txBox="1"/>
              <p:nvPr/>
            </p:nvSpPr>
            <p:spPr>
              <a:xfrm>
                <a:off x="7204364" y="4980556"/>
                <a:ext cx="4368801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𝐶𝑁𝑂𝑇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(|0⟩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𝐵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1</m:t>
                          </m:r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⟩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𝐵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6983DE-C682-34F0-D09B-E708C3A58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4" y="4980556"/>
                <a:ext cx="4368801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AFCAAE-E69C-6888-3217-047DF3D10A9C}"/>
                  </a:ext>
                </a:extLst>
              </p:cNvPr>
              <p:cNvSpPr txBox="1"/>
              <p:nvPr/>
            </p:nvSpPr>
            <p:spPr>
              <a:xfrm>
                <a:off x="7204364" y="5669014"/>
                <a:ext cx="4368801" cy="500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ko-KR" sz="18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𝐶𝑁𝑂𝑇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(|0⟩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ko-KR" sz="1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𝐵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)+</m:t>
                    </m:r>
                    <m:r>
                      <a:rPr lang="en-US" altLang="ko-KR" sz="18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𝐶𝑁𝑂𝑇</m:t>
                    </m:r>
                    <m:r>
                      <a:rPr lang="en-US" altLang="ko-KR" sz="18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|</m:t>
                        </m:r>
                        <m:r>
                          <a:rPr lang="en-US" altLang="ko-KR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⟩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ko-KR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altLang="ko-KR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𝐵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)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AFCAAE-E69C-6888-3217-047DF3D10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4" y="5669014"/>
                <a:ext cx="4368801" cy="500393"/>
              </a:xfrm>
              <a:prstGeom prst="rect">
                <a:avLst/>
              </a:prstGeom>
              <a:blipFill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C90BC4-2BC4-79F0-32F9-62AF88E0CFA5}"/>
                  </a:ext>
                </a:extLst>
              </p:cNvPr>
              <p:cNvSpPr txBox="1"/>
              <p:nvPr/>
            </p:nvSpPr>
            <p:spPr>
              <a:xfrm>
                <a:off x="7204364" y="6173582"/>
                <a:ext cx="4368801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(|0⟩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0</m:t>
                              </m:r>
                            </m:e>
                          </m:d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𝐵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  <m:r>
                            <a:rPr lang="en-US" altLang="ko-K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1</m:t>
                          </m:r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⟩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ko-KR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GothicNeo" panose="020B0500000101010101" pitchFamily="50" charset="-127"/>
                                  <a:cs typeface="Microsoft GothicNeo" panose="020B0500000101010101" pitchFamily="50" charset="-127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𝐵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C90BC4-2BC4-79F0-32F9-62AF88E0C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4" y="6173582"/>
                <a:ext cx="4368801" cy="6884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00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DA8339-B422-05DE-A60D-7DA42D7E4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Rectangle 4169">
            <a:extLst>
              <a:ext uri="{FF2B5EF4-FFF2-40B4-BE49-F238E27FC236}">
                <a16:creationId xmlns:a16="http://schemas.microsoft.com/office/drawing/2014/main" id="{89F78824-68B3-3238-5576-777C69075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녹색과 노란색 나선형 그림">
            <a:extLst>
              <a:ext uri="{FF2B5EF4-FFF2-40B4-BE49-F238E27FC236}">
                <a16:creationId xmlns:a16="http://schemas.microsoft.com/office/drawing/2014/main" id="{641A06F6-07CE-02B5-BBCE-120ADE652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b="1134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24F6DB-85DA-E884-9EF0-A90C941119F8}"/>
              </a:ext>
            </a:extLst>
          </p:cNvPr>
          <p:cNvSpPr/>
          <p:nvPr/>
        </p:nvSpPr>
        <p:spPr>
          <a:xfrm>
            <a:off x="609600" y="503380"/>
            <a:ext cx="10972800" cy="58512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363EBF-128A-8D61-5CF6-84772251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382" y="2418772"/>
            <a:ext cx="9661236" cy="20204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latinLnBrk="0"/>
            <a:r>
              <a:rPr lang="en-US" altLang="ko-KR" sz="4800" b="1" dirty="0">
                <a:solidFill>
                  <a:schemeClr val="bg1"/>
                </a:solidFill>
              </a:rPr>
              <a:t>Ⅱ.</a:t>
            </a:r>
            <a:br>
              <a:rPr lang="en-US" altLang="ko-KR" sz="4800" b="1" dirty="0">
                <a:solidFill>
                  <a:schemeClr val="bg1"/>
                </a:solidFill>
              </a:rPr>
            </a:br>
            <a:r>
              <a:rPr lang="en-US" altLang="ko-KR" sz="4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Introduction to </a:t>
            </a:r>
            <a:r>
              <a:rPr lang="en-US" altLang="ko-KR" sz="48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4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&amp; IBM Quantum Platform</a:t>
            </a:r>
            <a:endParaRPr lang="en-US" altLang="ko-KR" sz="48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3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3D911-C137-B33D-C85E-BCC815B33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882" y="1712678"/>
            <a:ext cx="6456218" cy="343264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Seonggeun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Park                  </a:t>
            </a:r>
            <a:r>
              <a:rPr lang="en-US" altLang="ko-KR" sz="15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ssgg0926@korea.ac.kr</a:t>
            </a:r>
          </a:p>
          <a:p>
            <a:pPr marL="0" indent="0">
              <a:buNone/>
            </a:pPr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Undergraduate student at Korea Univ.</a:t>
            </a:r>
          </a:p>
          <a:p>
            <a:pPr marL="0" indent="0">
              <a:buNone/>
            </a:pP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The president of QUICK</a:t>
            </a:r>
          </a:p>
          <a:p>
            <a:pPr marL="0" indent="0">
              <a:buNone/>
            </a:pPr>
            <a:endParaRPr lang="en-US" altLang="ko-KR" sz="1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Center Director Prize, 2024 Quantum Information Competition</a:t>
            </a:r>
          </a:p>
          <a:p>
            <a:pPr marL="0" indent="0">
              <a:buNone/>
            </a:pP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1</a:t>
            </a:r>
            <a:r>
              <a:rPr lang="en-US" altLang="ko-KR" sz="1800" baseline="30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st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Place, MIT </a:t>
            </a:r>
            <a:r>
              <a:rPr lang="en-US" altLang="ko-KR" sz="18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iQuHACK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2024, </a:t>
            </a:r>
            <a:r>
              <a:rPr lang="en-US" altLang="ko-KR" sz="18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IonQ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remote challenge division</a:t>
            </a:r>
          </a:p>
          <a:p>
            <a:pPr marL="0" indent="0">
              <a:buNone/>
            </a:pP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9</a:t>
            </a:r>
            <a:r>
              <a:rPr lang="en-US" altLang="ko-KR" sz="1800" baseline="300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th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Place, </a:t>
            </a:r>
            <a:r>
              <a:rPr lang="en-US" altLang="ko-KR" sz="1800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QHack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2024 coding challenge</a:t>
            </a:r>
          </a:p>
          <a:p>
            <a:pPr marL="0" indent="0">
              <a:buNone/>
            </a:pPr>
            <a:endParaRPr lang="ko-KR" altLang="en-US" sz="20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78385B-A99C-F401-6ED4-43765905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05" y="1712678"/>
            <a:ext cx="3055779" cy="343264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97D8AB82-28E8-416A-D79E-AB436EEF3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394" y="2609589"/>
            <a:ext cx="810001" cy="81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43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9AD95-F7FB-3D7E-35AA-B8AFDB9A6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C6F3D15-4AEF-B220-FF43-8E244D84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D78A52-4541-83C4-4F7E-2D054BD5F3C0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4CAC5DD-89E6-19B9-E6B5-9855661EE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1691054"/>
            <a:ext cx="5337658" cy="468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SDK is an open-source SDK for working with quantum computers at the level of quantum circuits, operators, and primitives.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2"/>
              </a:rPr>
              <a:t>https://github.com/Qiskit/qiskit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3"/>
              </a:rPr>
              <a:t>https://docs.quantum-computing.ibm.com/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Version 1.0 released Feb 2024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Patterns is a framework for breaking down domain-specific problems into stage.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BFABC6-5E3A-AADA-CCA2-3462879CC03F}"/>
              </a:ext>
            </a:extLst>
          </p:cNvPr>
          <p:cNvSpPr txBox="1">
            <a:spLocks/>
          </p:cNvSpPr>
          <p:nvPr/>
        </p:nvSpPr>
        <p:spPr>
          <a:xfrm>
            <a:off x="6753727" y="1691054"/>
            <a:ext cx="5438274" cy="46820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Runtime is a cloud-based service for executing quantum computations on IBM Quantum hardware.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4"/>
              </a:rPr>
              <a:t>https://github.com/Qiskit/qiskit-ibm-runtime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3"/>
              </a:rPr>
              <a:t>https://docs.quantum-computing.ibm.com/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Runtime Primitives version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Released March 2024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Ecosystem is a collection of software and projects that build on or extend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5"/>
              </a:rPr>
              <a:t>http://qiskit.github.io/ecosystem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D242D-9865-CDBC-9502-64FB130AEEBE}"/>
              </a:ext>
            </a:extLst>
          </p:cNvPr>
          <p:cNvSpPr txBox="1"/>
          <p:nvPr/>
        </p:nvSpPr>
        <p:spPr>
          <a:xfrm>
            <a:off x="3403601" y="6437807"/>
            <a:ext cx="614218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source: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Qiskit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Global Summer School Lecture 1</a:t>
            </a:r>
            <a:endParaRPr lang="ko-KR" altLang="en-US" sz="1500" dirty="0"/>
          </a:p>
        </p:txBody>
      </p:sp>
      <p:pic>
        <p:nvPicPr>
          <p:cNvPr id="1026" name="Picture 2" descr="GitHub - Qiskit/qiskit-metapackage: Qiskit is an open-source SDK for  working with quantum computers at the level of circuits, algorithms, and  application modules.">
            <a:extLst>
              <a:ext uri="{FF2B5EF4-FFF2-40B4-BE49-F238E27FC236}">
                <a16:creationId xmlns:a16="http://schemas.microsoft.com/office/drawing/2014/main" id="{E6E3F8D4-11B7-F531-4542-01E745C9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604" y="484912"/>
            <a:ext cx="2088722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536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0B1B0-1F7D-7CF4-2E77-50E4DE62F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54F2AF7-5604-C552-713C-2D95AAF2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9B27A5-2BB5-6F20-C17E-FCBE56E6459C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직사각형, 라인이(가) 표시된 사진&#10;&#10;자동 생성된 설명">
            <a:extLst>
              <a:ext uri="{FF2B5EF4-FFF2-40B4-BE49-F238E27FC236}">
                <a16:creationId xmlns:a16="http://schemas.microsoft.com/office/drawing/2014/main" id="{4492B713-2925-2868-A6A6-A314CD45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54" y="1848076"/>
            <a:ext cx="4839855" cy="36298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7B23E6-681D-297E-E035-83FA0757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4" y="1760665"/>
            <a:ext cx="3649678" cy="1994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D2838E-882C-1299-1642-9302FEDBA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64" y="4319731"/>
            <a:ext cx="6758769" cy="23027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368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2E6BA-2C31-BDD3-D78B-EFE45D37D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E484D65-FAC9-7FDC-28D9-89458F5F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639984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IBM Quantum Platform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4BA8D0-0080-513C-FD6B-9C088139F76F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5805FAF-D1F8-0203-799A-70AB55104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1691054"/>
            <a:ext cx="5337658" cy="468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2"/>
              </a:rPr>
              <a:t>https://quantum.ibm.com/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AF3E06-D4FB-F854-967A-0FF1454DB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07" y="2383782"/>
            <a:ext cx="9227986" cy="39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16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9CA715-C81A-C0FD-5A33-0A97D0279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Rectangle 4169">
            <a:extLst>
              <a:ext uri="{FF2B5EF4-FFF2-40B4-BE49-F238E27FC236}">
                <a16:creationId xmlns:a16="http://schemas.microsoft.com/office/drawing/2014/main" id="{9D2D7AF4-1690-7175-580B-266029AD8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녹색과 노란색 나선형 그림">
            <a:extLst>
              <a:ext uri="{FF2B5EF4-FFF2-40B4-BE49-F238E27FC236}">
                <a16:creationId xmlns:a16="http://schemas.microsoft.com/office/drawing/2014/main" id="{A2437DCA-82F8-EEE2-0A1B-EE9FAB7B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b="1134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1BA3817-A553-4C6C-CCD5-2DA0362D2DBD}"/>
              </a:ext>
            </a:extLst>
          </p:cNvPr>
          <p:cNvSpPr/>
          <p:nvPr/>
        </p:nvSpPr>
        <p:spPr>
          <a:xfrm>
            <a:off x="609600" y="503380"/>
            <a:ext cx="10972800" cy="58512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750A55-AB21-3FA5-0F40-A5481BE41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382" y="2418772"/>
            <a:ext cx="9661236" cy="20204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latinLnBrk="0"/>
            <a:r>
              <a:rPr lang="en-US" altLang="ko-KR" sz="4800" b="1" dirty="0">
                <a:solidFill>
                  <a:schemeClr val="bg1"/>
                </a:solidFill>
              </a:rPr>
              <a:t>Ⅲ.</a:t>
            </a:r>
            <a:br>
              <a:rPr lang="en-US" altLang="ko-KR" sz="4800" b="1" dirty="0">
                <a:solidFill>
                  <a:schemeClr val="bg1"/>
                </a:solidFill>
              </a:rPr>
            </a:br>
            <a:r>
              <a:rPr lang="en-US" altLang="ko-KR" sz="4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Setting Up the </a:t>
            </a:r>
            <a:r>
              <a:rPr lang="en-US" altLang="ko-KR" sz="48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4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Development Environment</a:t>
            </a:r>
            <a:endParaRPr lang="en-US" altLang="ko-KR" sz="48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96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B18EA-5F16-0F0A-2949-848704B5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441699F-7DD1-6F83-83B0-47BF1055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Virtual Environment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3AC6FE-5ED6-C395-0DAA-D8D0FAB51344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0BAD940-007F-7BB4-B688-60B4A2533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1940439"/>
            <a:ext cx="10038967" cy="468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Virtual environments are used to create isolated workspaces.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  the number of dependencies between libraries increases, conflicts between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libraries can become more frequent, and in the worst case, you might have to delete everything and set up the development environment from scratch.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avoid these issues, it’s helpful to create a separate virtual environment for each project, where only the necessary libraries are installed.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676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A7B4C-30B7-84F9-EF09-03E984B85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B7B66AE-DAD1-CEC0-51D7-C44043A2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0" y="1505527"/>
            <a:ext cx="8721192" cy="422342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1149852-EB8D-2707-9FC5-8FB0651F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Virtual Environment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2940BF-FF74-C519-FD0B-09DDBEE51001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EA518-8143-478D-3309-18E4DEBE9B68}"/>
              </a:ext>
            </a:extLst>
          </p:cNvPr>
          <p:cNvSpPr txBox="1"/>
          <p:nvPr/>
        </p:nvSpPr>
        <p:spPr>
          <a:xfrm>
            <a:off x="3893127" y="6248400"/>
            <a:ext cx="44502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 source: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3"/>
              </a:rPr>
              <a:t>https://heytech.tistory.com/316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4FEC5-1407-C2E8-6A19-00DCAD27954F}"/>
              </a:ext>
            </a:extLst>
          </p:cNvPr>
          <p:cNvSpPr txBox="1"/>
          <p:nvPr/>
        </p:nvSpPr>
        <p:spPr>
          <a:xfrm>
            <a:off x="2305168" y="4316664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pandas v.1.4.1</a:t>
            </a:r>
          </a:p>
          <a:p>
            <a:r>
              <a:rPr lang="en-US" altLang="ko-KR" sz="1300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Error!!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1B257D-0241-0F67-8597-DB02B9E77D81}"/>
              </a:ext>
            </a:extLst>
          </p:cNvPr>
          <p:cNvCxnSpPr/>
          <p:nvPr/>
        </p:nvCxnSpPr>
        <p:spPr>
          <a:xfrm>
            <a:off x="2373748" y="3887420"/>
            <a:ext cx="1111827" cy="32766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6BB1ED-6BBF-DDC9-84B4-326693DC7006}"/>
              </a:ext>
            </a:extLst>
          </p:cNvPr>
          <p:cNvCxnSpPr>
            <a:cxnSpLocks/>
          </p:cNvCxnSpPr>
          <p:nvPr/>
        </p:nvCxnSpPr>
        <p:spPr>
          <a:xfrm flipV="1">
            <a:off x="2373748" y="3887420"/>
            <a:ext cx="1111827" cy="32766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961860-8D0B-BB78-8EB5-A3654A791544}"/>
              </a:ext>
            </a:extLst>
          </p:cNvPr>
          <p:cNvSpPr txBox="1"/>
          <p:nvPr/>
        </p:nvSpPr>
        <p:spPr>
          <a:xfrm>
            <a:off x="2341418" y="5831718"/>
            <a:ext cx="278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&lt;Virtual Environment X&gt;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A5766-3E08-B8D3-813A-92288F9987CC}"/>
              </a:ext>
            </a:extLst>
          </p:cNvPr>
          <p:cNvSpPr txBox="1"/>
          <p:nvPr/>
        </p:nvSpPr>
        <p:spPr>
          <a:xfrm>
            <a:off x="7259785" y="5812200"/>
            <a:ext cx="2784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&lt;Virtual Environment O&gt;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0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C8B7C-240E-AEF8-A35D-F8D4CBF7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B1798891-7902-B296-1DB9-74841CF6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Setting Up the Environment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741C0E-DFD0-7422-F3B7-33E2F33F1B66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3485BA4-23F5-AA35-962D-BBD7F72F8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1940439"/>
            <a:ext cx="7172778" cy="468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Contents of “Setting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Development Environment.docx”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Why Virtual Environments Are Necessary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Installing Anaconda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Getting Familiar with Anaconda Prompt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Creating a Virtual Environment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Activating the Virtual Environment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Installing Libraries in the Virtual Environment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Running and Testing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Jupyter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149679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FA788A-EA33-DC8E-A8BE-F3A6639FD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Rectangle 4169">
            <a:extLst>
              <a:ext uri="{FF2B5EF4-FFF2-40B4-BE49-F238E27FC236}">
                <a16:creationId xmlns:a16="http://schemas.microsoft.com/office/drawing/2014/main" id="{44878226-3322-E943-D073-699AA8932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녹색과 노란색 나선형 그림">
            <a:extLst>
              <a:ext uri="{FF2B5EF4-FFF2-40B4-BE49-F238E27FC236}">
                <a16:creationId xmlns:a16="http://schemas.microsoft.com/office/drawing/2014/main" id="{866A4B83-1EC3-926C-E6D3-7E9620C7B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b="1134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CFB9C0-163C-37C3-A951-4D61F22F3199}"/>
              </a:ext>
            </a:extLst>
          </p:cNvPr>
          <p:cNvSpPr/>
          <p:nvPr/>
        </p:nvSpPr>
        <p:spPr>
          <a:xfrm>
            <a:off x="609600" y="503380"/>
            <a:ext cx="10972800" cy="58512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4762B7-33EE-95D4-2D32-770662F0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382" y="2686626"/>
            <a:ext cx="9661236" cy="20204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latinLnBrk="0"/>
            <a:r>
              <a:rPr lang="en-US" altLang="ko-KR" sz="4800" b="1" dirty="0">
                <a:solidFill>
                  <a:schemeClr val="bg1"/>
                </a:solidFill>
              </a:rPr>
              <a:t>Ⅳ.</a:t>
            </a:r>
            <a:br>
              <a:rPr lang="en-US" altLang="ko-KR" sz="4800" b="1" dirty="0">
                <a:solidFill>
                  <a:schemeClr val="bg1"/>
                </a:solidFill>
              </a:rPr>
            </a:br>
            <a:r>
              <a:rPr lang="en-US" altLang="ko-KR" sz="4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Designing Quantum Circuits</a:t>
            </a:r>
            <a:br>
              <a:rPr lang="en-US" altLang="ko-KR" sz="4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en-US" altLang="ko-KR" sz="48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68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676B4-D9AA-F80C-B9D6-6B8939230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A00C6287-836B-D31F-6B76-0273DD03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QuantumCircuit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Class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3AFD68-3EBE-E6E4-F7CD-4373B17660DF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6DA69E2-3C85-1205-A7B7-D4C847677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1940439"/>
            <a:ext cx="7172778" cy="468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build a circuit: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Initialize a quantum circuit object</a:t>
            </a: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Perform operations on those qubits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CB1449-B39C-3935-4C30-B617A9FB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2851"/>
            <a:ext cx="5458587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8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40270-0B56-9A91-33D8-BD9ED01D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E33DDEC-847D-373C-AFAB-90A5D9B0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QuantumCircuit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Class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C0FF94-704F-96ED-E14B-08BBF39736CB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1B5125-76F5-5192-2C46-18346CA4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6" y="1670561"/>
            <a:ext cx="5458587" cy="50870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5E4021-873E-E851-2F06-F79864A2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174" y="1670561"/>
            <a:ext cx="6358826" cy="5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6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67766-C471-F8DC-02E3-09EAD634D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3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Tutorial for Beginner Series at APCTP</a:t>
            </a:r>
            <a:endParaRPr lang="ko-KR" altLang="en-US" sz="3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D54EE4-4E20-F91A-C4C0-CDFD1B97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7" y="1566863"/>
            <a:ext cx="3432167" cy="50187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88A8D1-E806-71D8-C4ED-04CFC5534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63" y="1566862"/>
            <a:ext cx="3436953" cy="50187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4330D4-898D-FA18-BF06-550D5545A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56" y="1566860"/>
            <a:ext cx="3438643" cy="50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5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D6852-0C94-E2B9-762C-62F41322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0C158BA-6EA2-C880-F23E-64F448B1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Simulator and Real Backend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60C494-5076-B14E-AE7A-9CDAA9A5B265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DC0D3EE-D71B-CDC6-956F-DC7EF23CE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1940439"/>
            <a:ext cx="9917934" cy="4917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Simulators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Software-based backend that mimic the behavior of a quantum computer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They are usually used for testing and experimenting with quantum algorithms without relying on real quantum hardware.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 the number of qubits increases, the classical resources required to simulate them grow exponentially, making simulators impractical for large-scale systems</a:t>
            </a:r>
          </a:p>
          <a:p>
            <a:pPr>
              <a:buFontTx/>
              <a:buChar char="-"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Real backend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Actual quantum processors accessible via the cloud.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They allow users to run quantum circuits on physical quantum hardware.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Subject to real-world constraints, such as noise, decoherence, and gate errors.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Limited by hardware-specific characteristics, including qubit connectivity (topology) and maximum number of qubits.</a:t>
            </a:r>
          </a:p>
        </p:txBody>
      </p:sp>
    </p:spTree>
    <p:extLst>
      <p:ext uri="{BB962C8B-B14F-4D97-AF65-F5344CB8AC3E}">
        <p14:creationId xmlns:p14="http://schemas.microsoft.com/office/powerpoint/2010/main" val="926694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9920D-7673-CB72-69B7-5EF228A7B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16EEC6C-C652-D48E-574E-4F85C1203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Simulator and Real Backend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8BF3A4-2221-166D-09D3-C7CF96BF54DC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0BB3A0F-E288-C21C-DB2D-0F7296F22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1940439"/>
            <a:ext cx="9917934" cy="4917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Simulators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Software-based backend that mimic the behavior of a quantum computer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They are usually used for testing and experimenting with quantum algorithms without relying on real quantum hardware.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 the number of qubits increases, the classical resources required to simulate them grow exponentially, making simulators impractical for large-scale systems</a:t>
            </a:r>
          </a:p>
          <a:p>
            <a:pPr>
              <a:buFontTx/>
              <a:buChar char="-"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Real backend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Actual quantum processors accessible via the cloud.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They allow users to run quantum circuits on physical quantum hardware.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Subject to real-world constraints, such as noise, decoherence, and gate errors.</a:t>
            </a: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Limited by hardware-specific characteristics, including qubit connectivity (topology) and maximum number of qubits.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DA624-E6F1-0116-D1CB-D2E40075DC91}"/>
              </a:ext>
            </a:extLst>
          </p:cNvPr>
          <p:cNvSpPr txBox="1"/>
          <p:nvPr/>
        </p:nvSpPr>
        <p:spPr>
          <a:xfrm>
            <a:off x="3011552" y="1908827"/>
            <a:ext cx="4227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Example: </a:t>
            </a:r>
            <a:r>
              <a:rPr lang="en-US" altLang="ko-KR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qiskit_aer.AerSimulator</a:t>
            </a:r>
            <a:endParaRPr lang="ko-KR" alt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19E8C-658E-2575-6C38-2F794DE859A4}"/>
              </a:ext>
            </a:extLst>
          </p:cNvPr>
          <p:cNvSpPr txBox="1"/>
          <p:nvPr/>
        </p:nvSpPr>
        <p:spPr>
          <a:xfrm>
            <a:off x="3011552" y="4464006"/>
            <a:ext cx="4227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Example: </a:t>
            </a:r>
            <a:r>
              <a:rPr lang="en-US" altLang="ko-KR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ibm_sherbrooke</a:t>
            </a:r>
            <a:endParaRPr lang="ko-KR" alt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275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544172-26AF-1383-F6E5-B025C84BB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Rectangle 4169">
            <a:extLst>
              <a:ext uri="{FF2B5EF4-FFF2-40B4-BE49-F238E27FC236}">
                <a16:creationId xmlns:a16="http://schemas.microsoft.com/office/drawing/2014/main" id="{BD126390-4729-BC97-274A-A8DE5F4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녹색과 노란색 나선형 그림">
            <a:extLst>
              <a:ext uri="{FF2B5EF4-FFF2-40B4-BE49-F238E27FC236}">
                <a16:creationId xmlns:a16="http://schemas.microsoft.com/office/drawing/2014/main" id="{C1C9CED7-3617-70D0-258C-4D44C40AA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b="1134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EB350BD-DD12-22A4-5058-6D6EB11D1302}"/>
              </a:ext>
            </a:extLst>
          </p:cNvPr>
          <p:cNvSpPr/>
          <p:nvPr/>
        </p:nvSpPr>
        <p:spPr>
          <a:xfrm>
            <a:off x="609600" y="503380"/>
            <a:ext cx="10972800" cy="58512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2A1CEC-E248-693E-765C-1F753EE3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382" y="2418772"/>
            <a:ext cx="9661236" cy="20204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latinLnBrk="0"/>
            <a:r>
              <a:rPr lang="en-US" altLang="ko-KR" sz="4800" b="1" dirty="0">
                <a:solidFill>
                  <a:schemeClr val="bg1"/>
                </a:solidFill>
              </a:rPr>
              <a:t>Ⅴ.</a:t>
            </a:r>
            <a:br>
              <a:rPr lang="en-US" altLang="ko-KR" sz="4800" b="1" dirty="0">
                <a:solidFill>
                  <a:schemeClr val="bg1"/>
                </a:solidFill>
              </a:rPr>
            </a:br>
            <a:r>
              <a:rPr lang="en-US" altLang="ko-KR" sz="4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Implementing Classical Feedforward and Control Flow</a:t>
            </a:r>
            <a:endParaRPr lang="en-US" altLang="ko-KR" sz="48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07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F3416-EA67-4899-4590-9A5915F99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D946876-06E8-80BB-463B-A7E1E55C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Classical Feedforward and Control Flow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E01B4E-0A63-8C3C-DECF-73735832C794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81669F1-ED24-C974-0516-DE53AB125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1940439"/>
            <a:ext cx="9917934" cy="46820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Classical feedforward and control flow are essential concepts in quantum computing that involve using classical measurement results to dynamically control quantum operations.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Many quantum algorithms, such as the HHL algorithm, require post-measurement processing to determine subsequent actions</a:t>
            </a:r>
          </a:p>
          <a:p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406392-0E8D-BB25-C856-D414DFD46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15" y="3856084"/>
            <a:ext cx="5456038" cy="29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B91227-9A73-1EA4-F441-76757C34B03A}"/>
              </a:ext>
            </a:extLst>
          </p:cNvPr>
          <p:cNvSpPr txBox="1"/>
          <p:nvPr/>
        </p:nvSpPr>
        <p:spPr>
          <a:xfrm>
            <a:off x="6077529" y="59297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 source: </a:t>
            </a:r>
            <a:r>
              <a:rPr lang="en-US" altLang="ko-KR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-textbook</a:t>
            </a:r>
          </a:p>
        </p:txBody>
      </p:sp>
    </p:spTree>
    <p:extLst>
      <p:ext uri="{BB962C8B-B14F-4D97-AF65-F5344CB8AC3E}">
        <p14:creationId xmlns:p14="http://schemas.microsoft.com/office/powerpoint/2010/main" val="2955485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40DB2-50EA-E4C7-C8E2-C4191E7B2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2655D5-72B2-8205-3E11-719D03B37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Types of Statements for Classical Feedforward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5FBC3A-2D07-B218-2ACA-72CBA4CDF65D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C0DFE02-A51C-85CA-7307-AEE31726C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1940439"/>
            <a:ext cx="7172778" cy="46820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If statement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Switch statement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 loop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While loop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Break loop &amp; Continue loop</a:t>
            </a:r>
          </a:p>
          <a:p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281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D4F8-103B-A997-F996-2A5D8D05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074EB637-2CD1-4FE2-160E-D9EFE13A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If statement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8FC93-14A2-C0A5-E53B-634B28D8E5E0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3B9326-5783-B2A4-DD90-370AA756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33" y="1940439"/>
            <a:ext cx="5126659" cy="46820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0D0A6D-EFF7-0CE8-9B9A-6779BE71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18" y="621782"/>
            <a:ext cx="5543275" cy="60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65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6F0C8-02E9-BFE1-1218-9721C0605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9C85BE19-5D3E-C691-155B-C5FF3C51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Switch statement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EAFC2E-9057-44AA-34A3-9BA9FB06E186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67700D-6A29-D322-D4DF-94843D3A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74" y="1582940"/>
            <a:ext cx="6600451" cy="50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3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745CC-F34A-8D62-6AB5-138992985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FC6000C6-F146-CA75-461D-958C880C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Switch statement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560266-0877-10C2-3AED-E8A5BCB1AB3D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2256A7-9E84-6CB2-A311-8B3A69E1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85" y="1681018"/>
            <a:ext cx="6953030" cy="50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4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6D1B3-4EFC-6F63-28D3-B19B64A4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0D935C5-0DF5-2C32-AEB6-B5E3F3CC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 loop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4372A3-DE5A-34FE-4246-A21C98AC23FC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5558D9-91EE-7D2B-BD13-4AA5F422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723" y="601833"/>
            <a:ext cx="6287377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27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95A5-C7B8-7699-5683-42246CEF4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6FDBA42-070B-79C7-987F-097BA0F5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While loop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F97B4-C7DE-C583-4B6B-7D27A0435F51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EF36A8-61C6-615C-6204-E8CB026E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117" y="929056"/>
            <a:ext cx="6561645" cy="56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43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04210-9F6F-2D30-EB27-1DF15D331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5788F-2A9F-6730-9E3F-D837987D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3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Tutorial for Beginner Series at APCTP</a:t>
            </a:r>
            <a:endParaRPr lang="ko-KR" altLang="en-US" sz="3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2EC7BD-46A7-8C52-BF32-DC98F3A2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7" y="1566863"/>
            <a:ext cx="3432167" cy="50187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4A7617-400F-A0D8-FA78-0FFBDE56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63" y="1566862"/>
            <a:ext cx="3436953" cy="50187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972AB5-9043-8B0B-405A-B1CCF075B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56" y="1566860"/>
            <a:ext cx="3438643" cy="50187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F44C18-A959-10D7-0DFF-3DE213261AB3}"/>
              </a:ext>
            </a:extLst>
          </p:cNvPr>
          <p:cNvSpPr/>
          <p:nvPr/>
        </p:nvSpPr>
        <p:spPr>
          <a:xfrm>
            <a:off x="400324" y="3565237"/>
            <a:ext cx="3349551" cy="2992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Overview of Basic Quantum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Introduction to </a:t>
            </a:r>
            <a:r>
              <a:rPr lang="en-US" altLang="ko-KR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Qiskit</a:t>
            </a: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&amp; IBM Quantum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Setting Up the </a:t>
            </a:r>
            <a:r>
              <a:rPr lang="en-US" altLang="ko-KR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Qiskit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Development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Designing Quantum Circuits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Implementing Classical Feedforward and Control Flow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DC400F-3963-0246-792F-3840E9B7CB1F}"/>
              </a:ext>
            </a:extLst>
          </p:cNvPr>
          <p:cNvSpPr/>
          <p:nvPr/>
        </p:nvSpPr>
        <p:spPr>
          <a:xfrm>
            <a:off x="4421224" y="3565237"/>
            <a:ext cx="3349551" cy="2992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Exploring </a:t>
            </a:r>
            <a:r>
              <a:rPr lang="en-US" altLang="ko-KR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Qiskit</a:t>
            </a: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Runtime Service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Executing Quantum Circuits using </a:t>
            </a:r>
            <a:r>
              <a:rPr lang="en-US" altLang="ko-KR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Qiskit</a:t>
            </a: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Primitives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Transpiling</a:t>
            </a: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Quantum Circuits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4E8A45-B339-2ADD-61B8-D777748B6E4B}"/>
              </a:ext>
            </a:extLst>
          </p:cNvPr>
          <p:cNvSpPr/>
          <p:nvPr/>
        </p:nvSpPr>
        <p:spPr>
          <a:xfrm>
            <a:off x="8455001" y="3565237"/>
            <a:ext cx="3349551" cy="2992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Implementing Parametric Quantum Circuits &amp; VQA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Browsing the </a:t>
            </a:r>
            <a:r>
              <a:rPr lang="en-US" altLang="ko-KR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Qiskit</a:t>
            </a: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Ecosystem</a:t>
            </a:r>
          </a:p>
        </p:txBody>
      </p:sp>
    </p:spTree>
    <p:extLst>
      <p:ext uri="{BB962C8B-B14F-4D97-AF65-F5344CB8AC3E}">
        <p14:creationId xmlns:p14="http://schemas.microsoft.com/office/powerpoint/2010/main" val="366149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A19E8-A480-5D04-6CE6-C0E7516C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4F356C2-8C4D-5740-EB3E-41DDBD86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09600"/>
            <a:ext cx="10862461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Break loop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28B078-723A-6A9A-E67C-672AE3193A06}"/>
              </a:ext>
            </a:extLst>
          </p:cNvPr>
          <p:cNvSpPr/>
          <p:nvPr/>
        </p:nvSpPr>
        <p:spPr>
          <a:xfrm>
            <a:off x="1607127" y="5929745"/>
            <a:ext cx="1967346" cy="6927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1AB9F0-AA27-31A4-0E70-E9124864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270" y="887747"/>
            <a:ext cx="6563641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DAE9A-79D1-FB08-CE41-A65510936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04A69-6E60-BFC8-5C7F-DB349B7C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3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Tutorial for Beginner Series at APCTP</a:t>
            </a:r>
            <a:endParaRPr lang="ko-KR" altLang="en-US" sz="3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2FF3A3-2407-A6D0-3A8E-E6657121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7" y="1566863"/>
            <a:ext cx="3432167" cy="50187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1EEE75-6F88-F394-5110-93BF1477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63" y="1566862"/>
            <a:ext cx="3436953" cy="50187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0BBD4B-0BCA-ADC1-699F-D94A42ECB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56" y="1566860"/>
            <a:ext cx="3438643" cy="50187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93B48D-7853-AEB3-2C09-5A5972ED203E}"/>
              </a:ext>
            </a:extLst>
          </p:cNvPr>
          <p:cNvSpPr/>
          <p:nvPr/>
        </p:nvSpPr>
        <p:spPr>
          <a:xfrm>
            <a:off x="234891" y="1434987"/>
            <a:ext cx="3676073" cy="5282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C71263-CF84-079B-CA07-3B549DFF6A4B}"/>
              </a:ext>
            </a:extLst>
          </p:cNvPr>
          <p:cNvSpPr/>
          <p:nvPr/>
        </p:nvSpPr>
        <p:spPr>
          <a:xfrm>
            <a:off x="400324" y="3565237"/>
            <a:ext cx="3349551" cy="2992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Overview of Basic Quantum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Introduction to </a:t>
            </a:r>
            <a:r>
              <a:rPr lang="en-US" altLang="ko-KR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Qiskit</a:t>
            </a: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&amp; IBM Quantum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Setting Up the </a:t>
            </a:r>
            <a:r>
              <a:rPr lang="en-US" altLang="ko-KR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Qiskit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Development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Designing Quantum Circuits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Implementing Classical Feedforward and Control Flow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CE3B9C-6E3A-35D2-1589-A6E7911FF0BC}"/>
              </a:ext>
            </a:extLst>
          </p:cNvPr>
          <p:cNvSpPr/>
          <p:nvPr/>
        </p:nvSpPr>
        <p:spPr>
          <a:xfrm>
            <a:off x="4421224" y="3565237"/>
            <a:ext cx="3349551" cy="2992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Exploring </a:t>
            </a:r>
            <a:r>
              <a:rPr lang="en-US" altLang="ko-KR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Qiskit</a:t>
            </a: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Runtime Service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Executing Quantum Circuits using </a:t>
            </a:r>
            <a:r>
              <a:rPr lang="en-US" altLang="ko-KR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Qiskit</a:t>
            </a: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Primitives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Transpiling</a:t>
            </a: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Quantum Circuits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525C4A-7758-BA11-AEE7-D4CAFB1EC21E}"/>
              </a:ext>
            </a:extLst>
          </p:cNvPr>
          <p:cNvSpPr/>
          <p:nvPr/>
        </p:nvSpPr>
        <p:spPr>
          <a:xfrm>
            <a:off x="8455001" y="3565237"/>
            <a:ext cx="3349551" cy="2992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Implementing Parametric Quantum Circuits &amp; VQA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Browsing the </a:t>
            </a:r>
            <a:r>
              <a:rPr lang="en-US" altLang="ko-KR" dirty="0" err="1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Qiskit</a:t>
            </a:r>
            <a:r>
              <a:rPr lang="en-US" altLang="ko-KR" dirty="0">
                <a:solidFill>
                  <a:schemeClr val="tx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Ecosystem</a:t>
            </a:r>
          </a:p>
        </p:txBody>
      </p:sp>
    </p:spTree>
    <p:extLst>
      <p:ext uri="{BB962C8B-B14F-4D97-AF65-F5344CB8AC3E}">
        <p14:creationId xmlns:p14="http://schemas.microsoft.com/office/powerpoint/2010/main" val="27139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테이블에 소스 코드를 표시하는 검은색 노트북 컴퓨터가 켜졌습니다.">
            <a:extLst>
              <a:ext uri="{FF2B5EF4-FFF2-40B4-BE49-F238E27FC236}">
                <a16:creationId xmlns:a16="http://schemas.microsoft.com/office/drawing/2014/main" id="{340062B8-6435-85A5-511D-3BBD4E606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2" r="2" b="2"/>
          <a:stretch/>
        </p:blipFill>
        <p:spPr bwMode="auto">
          <a:xfrm>
            <a:off x="7801965" y="3429000"/>
            <a:ext cx="4390035" cy="3429000"/>
          </a:xfrm>
          <a:custGeom>
            <a:avLst/>
            <a:gdLst/>
            <a:ahLst/>
            <a:cxnLst/>
            <a:rect l="l" t="t" r="r" b="b"/>
            <a:pathLst>
              <a:path w="4390035" h="3429000">
                <a:moveTo>
                  <a:pt x="73290" y="0"/>
                </a:moveTo>
                <a:lnTo>
                  <a:pt x="4390035" y="0"/>
                </a:lnTo>
                <a:lnTo>
                  <a:pt x="4390035" y="3429000"/>
                </a:lnTo>
                <a:lnTo>
                  <a:pt x="436073" y="3429000"/>
                </a:lnTo>
                <a:lnTo>
                  <a:pt x="427332" y="3410468"/>
                </a:lnTo>
                <a:cubicBezTo>
                  <a:pt x="419323" y="3391643"/>
                  <a:pt x="413863" y="3372861"/>
                  <a:pt x="421685" y="3366814"/>
                </a:cubicBezTo>
                <a:cubicBezTo>
                  <a:pt x="417583" y="3332384"/>
                  <a:pt x="433681" y="3294011"/>
                  <a:pt x="423663" y="3247798"/>
                </a:cubicBezTo>
                <a:cubicBezTo>
                  <a:pt x="421194" y="3188032"/>
                  <a:pt x="418245" y="3205513"/>
                  <a:pt x="412524" y="3110724"/>
                </a:cubicBezTo>
                <a:cubicBezTo>
                  <a:pt x="404022" y="3069386"/>
                  <a:pt x="436006" y="3027577"/>
                  <a:pt x="419732" y="3004503"/>
                </a:cubicBezTo>
                <a:cubicBezTo>
                  <a:pt x="407578" y="2949657"/>
                  <a:pt x="388511" y="2896851"/>
                  <a:pt x="363651" y="2842588"/>
                </a:cubicBezTo>
                <a:cubicBezTo>
                  <a:pt x="332103" y="2797699"/>
                  <a:pt x="331554" y="2711800"/>
                  <a:pt x="263212" y="2651456"/>
                </a:cubicBezTo>
                <a:cubicBezTo>
                  <a:pt x="235935" y="2585326"/>
                  <a:pt x="214760" y="2535145"/>
                  <a:pt x="194330" y="2484251"/>
                </a:cubicBezTo>
                <a:cubicBezTo>
                  <a:pt x="184580" y="2468441"/>
                  <a:pt x="154039" y="2380429"/>
                  <a:pt x="140630" y="2346096"/>
                </a:cubicBezTo>
                <a:cubicBezTo>
                  <a:pt x="76681" y="2257531"/>
                  <a:pt x="91260" y="2243719"/>
                  <a:pt x="77185" y="2144811"/>
                </a:cubicBezTo>
                <a:cubicBezTo>
                  <a:pt x="66953" y="2112233"/>
                  <a:pt x="67414" y="2096078"/>
                  <a:pt x="50887" y="2061697"/>
                </a:cubicBezTo>
                <a:lnTo>
                  <a:pt x="27133" y="1969379"/>
                </a:lnTo>
                <a:lnTo>
                  <a:pt x="29988" y="1961973"/>
                </a:lnTo>
                <a:lnTo>
                  <a:pt x="31559" y="1961231"/>
                </a:lnTo>
                <a:lnTo>
                  <a:pt x="14905" y="1880268"/>
                </a:lnTo>
                <a:cubicBezTo>
                  <a:pt x="12271" y="1874644"/>
                  <a:pt x="-805" y="1860096"/>
                  <a:pt x="2188" y="1847922"/>
                </a:cubicBezTo>
                <a:lnTo>
                  <a:pt x="21879" y="1779161"/>
                </a:lnTo>
                <a:lnTo>
                  <a:pt x="27968" y="1733684"/>
                </a:lnTo>
                <a:cubicBezTo>
                  <a:pt x="25035" y="1726530"/>
                  <a:pt x="21617" y="1619937"/>
                  <a:pt x="16511" y="1614373"/>
                </a:cubicBezTo>
                <a:cubicBezTo>
                  <a:pt x="47946" y="1547691"/>
                  <a:pt x="4394" y="1556097"/>
                  <a:pt x="12613" y="1479987"/>
                </a:cubicBezTo>
                <a:cubicBezTo>
                  <a:pt x="15110" y="1387360"/>
                  <a:pt x="4986" y="1320420"/>
                  <a:pt x="4190" y="1214801"/>
                </a:cubicBezTo>
                <a:cubicBezTo>
                  <a:pt x="3611" y="1152457"/>
                  <a:pt x="-6268" y="1080052"/>
                  <a:pt x="6503" y="966549"/>
                </a:cubicBezTo>
                <a:cubicBezTo>
                  <a:pt x="10182" y="901722"/>
                  <a:pt x="25065" y="884915"/>
                  <a:pt x="20609" y="845066"/>
                </a:cubicBezTo>
                <a:cubicBezTo>
                  <a:pt x="20199" y="816540"/>
                  <a:pt x="19791" y="788014"/>
                  <a:pt x="19381" y="759488"/>
                </a:cubicBezTo>
                <a:lnTo>
                  <a:pt x="21672" y="741102"/>
                </a:lnTo>
                <a:lnTo>
                  <a:pt x="30720" y="737125"/>
                </a:lnTo>
                <a:lnTo>
                  <a:pt x="23211" y="691098"/>
                </a:lnTo>
                <a:cubicBezTo>
                  <a:pt x="25461" y="680873"/>
                  <a:pt x="43338" y="650431"/>
                  <a:pt x="42062" y="637700"/>
                </a:cubicBezTo>
                <a:cubicBezTo>
                  <a:pt x="23297" y="593852"/>
                  <a:pt x="30263" y="601340"/>
                  <a:pt x="41571" y="540174"/>
                </a:cubicBezTo>
                <a:cubicBezTo>
                  <a:pt x="35397" y="519975"/>
                  <a:pt x="35174" y="428356"/>
                  <a:pt x="46636" y="415352"/>
                </a:cubicBezTo>
                <a:cubicBezTo>
                  <a:pt x="48960" y="401821"/>
                  <a:pt x="44602" y="386587"/>
                  <a:pt x="56977" y="379461"/>
                </a:cubicBezTo>
                <a:cubicBezTo>
                  <a:pt x="71829" y="368123"/>
                  <a:pt x="47958" y="323384"/>
                  <a:pt x="65759" y="328645"/>
                </a:cubicBezTo>
                <a:cubicBezTo>
                  <a:pt x="49386" y="296830"/>
                  <a:pt x="65237" y="231983"/>
                  <a:pt x="72589" y="203608"/>
                </a:cubicBezTo>
                <a:cubicBezTo>
                  <a:pt x="75524" y="153257"/>
                  <a:pt x="77980" y="142710"/>
                  <a:pt x="78370" y="105992"/>
                </a:cubicBezTo>
                <a:cubicBezTo>
                  <a:pt x="80828" y="104127"/>
                  <a:pt x="70890" y="52128"/>
                  <a:pt x="70125" y="251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흰색과 검은색 줄무늬 모자">
            <a:extLst>
              <a:ext uri="{FF2B5EF4-FFF2-40B4-BE49-F238E27FC236}">
                <a16:creationId xmlns:a16="http://schemas.microsoft.com/office/drawing/2014/main" id="{E8F01C55-48D6-3E5E-C2F5-CB8D6F774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0" r="2" b="22311"/>
          <a:stretch/>
        </p:blipFill>
        <p:spPr bwMode="auto">
          <a:xfrm>
            <a:off x="7842932" y="-17"/>
            <a:ext cx="4349068" cy="3432349"/>
          </a:xfrm>
          <a:custGeom>
            <a:avLst/>
            <a:gdLst/>
            <a:ahLst/>
            <a:cxnLst/>
            <a:rect l="l" t="t" r="r" b="b"/>
            <a:pathLst>
              <a:path w="4349068" h="3428999">
                <a:moveTo>
                  <a:pt x="711944" y="0"/>
                </a:moveTo>
                <a:lnTo>
                  <a:pt x="4349068" y="0"/>
                </a:lnTo>
                <a:lnTo>
                  <a:pt x="4349068" y="3428999"/>
                </a:lnTo>
                <a:lnTo>
                  <a:pt x="32307" y="3428999"/>
                </a:lnTo>
                <a:lnTo>
                  <a:pt x="34693" y="3410051"/>
                </a:lnTo>
                <a:cubicBezTo>
                  <a:pt x="37039" y="3395347"/>
                  <a:pt x="38143" y="3381819"/>
                  <a:pt x="32792" y="3373027"/>
                </a:cubicBezTo>
                <a:cubicBezTo>
                  <a:pt x="29961" y="3298527"/>
                  <a:pt x="20335" y="3290617"/>
                  <a:pt x="14318" y="3222737"/>
                </a:cubicBezTo>
                <a:cubicBezTo>
                  <a:pt x="11384" y="3146284"/>
                  <a:pt x="-6116" y="3184007"/>
                  <a:pt x="2241" y="3118188"/>
                </a:cubicBezTo>
                <a:cubicBezTo>
                  <a:pt x="16306" y="3109217"/>
                  <a:pt x="34183" y="3024732"/>
                  <a:pt x="27952" y="3003808"/>
                </a:cubicBezTo>
                <a:cubicBezTo>
                  <a:pt x="27563" y="2966753"/>
                  <a:pt x="27366" y="2989870"/>
                  <a:pt x="27149" y="2944921"/>
                </a:cubicBezTo>
                <a:lnTo>
                  <a:pt x="41941" y="2877744"/>
                </a:lnTo>
                <a:cubicBezTo>
                  <a:pt x="36258" y="2880724"/>
                  <a:pt x="54303" y="2822146"/>
                  <a:pt x="53926" y="2807161"/>
                </a:cubicBezTo>
                <a:cubicBezTo>
                  <a:pt x="56083" y="2775643"/>
                  <a:pt x="30060" y="2769288"/>
                  <a:pt x="53334" y="2752347"/>
                </a:cubicBezTo>
                <a:lnTo>
                  <a:pt x="60008" y="2748299"/>
                </a:lnTo>
                <a:cubicBezTo>
                  <a:pt x="60210" y="2745962"/>
                  <a:pt x="60411" y="2743625"/>
                  <a:pt x="60613" y="2741288"/>
                </a:cubicBezTo>
                <a:cubicBezTo>
                  <a:pt x="60116" y="2737657"/>
                  <a:pt x="58269" y="2735847"/>
                  <a:pt x="53819" y="2737160"/>
                </a:cubicBezTo>
                <a:cubicBezTo>
                  <a:pt x="70191" y="2705347"/>
                  <a:pt x="64153" y="2699356"/>
                  <a:pt x="66799" y="2659631"/>
                </a:cubicBezTo>
                <a:cubicBezTo>
                  <a:pt x="77943" y="2612127"/>
                  <a:pt x="64846" y="2628594"/>
                  <a:pt x="86795" y="2573336"/>
                </a:cubicBezTo>
                <a:cubicBezTo>
                  <a:pt x="96119" y="2559732"/>
                  <a:pt x="108676" y="2541339"/>
                  <a:pt x="108890" y="2528057"/>
                </a:cubicBezTo>
                <a:lnTo>
                  <a:pt x="137074" y="2489594"/>
                </a:lnTo>
                <a:cubicBezTo>
                  <a:pt x="138076" y="2487774"/>
                  <a:pt x="138422" y="2473350"/>
                  <a:pt x="137897" y="2468303"/>
                </a:cubicBezTo>
                <a:lnTo>
                  <a:pt x="155171" y="2460480"/>
                </a:lnTo>
                <a:lnTo>
                  <a:pt x="147972" y="2423535"/>
                </a:lnTo>
                <a:lnTo>
                  <a:pt x="155293" y="2404394"/>
                </a:lnTo>
                <a:cubicBezTo>
                  <a:pt x="172891" y="2392610"/>
                  <a:pt x="160687" y="2347474"/>
                  <a:pt x="168818" y="2324643"/>
                </a:cubicBezTo>
                <a:cubicBezTo>
                  <a:pt x="169390" y="2297698"/>
                  <a:pt x="193082" y="2284202"/>
                  <a:pt x="198340" y="2255535"/>
                </a:cubicBezTo>
                <a:cubicBezTo>
                  <a:pt x="214268" y="2249648"/>
                  <a:pt x="228319" y="2207828"/>
                  <a:pt x="217338" y="2184679"/>
                </a:cubicBezTo>
                <a:lnTo>
                  <a:pt x="242924" y="2093132"/>
                </a:lnTo>
                <a:cubicBezTo>
                  <a:pt x="264937" y="2084587"/>
                  <a:pt x="280562" y="1985868"/>
                  <a:pt x="290446" y="1950235"/>
                </a:cubicBezTo>
                <a:cubicBezTo>
                  <a:pt x="308239" y="1920183"/>
                  <a:pt x="350073" y="1898905"/>
                  <a:pt x="361001" y="1861568"/>
                </a:cubicBezTo>
                <a:cubicBezTo>
                  <a:pt x="367163" y="1810687"/>
                  <a:pt x="352049" y="1869507"/>
                  <a:pt x="356015" y="1809499"/>
                </a:cubicBezTo>
                <a:cubicBezTo>
                  <a:pt x="355145" y="1754297"/>
                  <a:pt x="367821" y="1767680"/>
                  <a:pt x="375846" y="1693716"/>
                </a:cubicBezTo>
                <a:cubicBezTo>
                  <a:pt x="374712" y="1654244"/>
                  <a:pt x="382062" y="1627007"/>
                  <a:pt x="381776" y="1605195"/>
                </a:cubicBezTo>
                <a:cubicBezTo>
                  <a:pt x="389848" y="1568952"/>
                  <a:pt x="392552" y="1564518"/>
                  <a:pt x="396301" y="1516217"/>
                </a:cubicBezTo>
                <a:cubicBezTo>
                  <a:pt x="401397" y="1488452"/>
                  <a:pt x="428137" y="1457870"/>
                  <a:pt x="409866" y="1429841"/>
                </a:cubicBezTo>
                <a:cubicBezTo>
                  <a:pt x="422203" y="1412325"/>
                  <a:pt x="460064" y="1413592"/>
                  <a:pt x="442210" y="1380081"/>
                </a:cubicBezTo>
                <a:cubicBezTo>
                  <a:pt x="464590" y="1394128"/>
                  <a:pt x="443394" y="1335176"/>
                  <a:pt x="463662" y="1334891"/>
                </a:cubicBezTo>
                <a:cubicBezTo>
                  <a:pt x="480316" y="1336427"/>
                  <a:pt x="515162" y="1194568"/>
                  <a:pt x="519523" y="1185551"/>
                </a:cubicBezTo>
                <a:cubicBezTo>
                  <a:pt x="527731" y="1149210"/>
                  <a:pt x="536547" y="1148087"/>
                  <a:pt x="542909" y="1111168"/>
                </a:cubicBezTo>
                <a:cubicBezTo>
                  <a:pt x="555522" y="1057226"/>
                  <a:pt x="531818" y="1022543"/>
                  <a:pt x="543055" y="993353"/>
                </a:cubicBezTo>
                <a:cubicBezTo>
                  <a:pt x="559986" y="960214"/>
                  <a:pt x="580459" y="867450"/>
                  <a:pt x="592544" y="813953"/>
                </a:cubicBezTo>
                <a:cubicBezTo>
                  <a:pt x="604272" y="746430"/>
                  <a:pt x="608119" y="666470"/>
                  <a:pt x="613420" y="588218"/>
                </a:cubicBezTo>
                <a:cubicBezTo>
                  <a:pt x="604962" y="475380"/>
                  <a:pt x="590630" y="536119"/>
                  <a:pt x="596055" y="376479"/>
                </a:cubicBezTo>
                <a:lnTo>
                  <a:pt x="605018" y="280992"/>
                </a:lnTo>
                <a:cubicBezTo>
                  <a:pt x="604854" y="276227"/>
                  <a:pt x="610771" y="223140"/>
                  <a:pt x="610608" y="218374"/>
                </a:cubicBezTo>
                <a:lnTo>
                  <a:pt x="604880" y="188178"/>
                </a:lnTo>
                <a:lnTo>
                  <a:pt x="630913" y="152404"/>
                </a:lnTo>
                <a:cubicBezTo>
                  <a:pt x="640688" y="136342"/>
                  <a:pt x="647365" y="122048"/>
                  <a:pt x="663530" y="91810"/>
                </a:cubicBezTo>
                <a:lnTo>
                  <a:pt x="705264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7A52370-969B-0ECE-2504-714F263E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AA6FA3-1D3E-E944-37D9-F823F5C46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2194101"/>
            <a:ext cx="5903847" cy="405429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 Quick Overview of Basic Quantum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Introduction to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&amp; IBM Quantum 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Setting Up the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Qiskit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Development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Designing Quantum Circuits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Implementing Classical Feedforward and Control Flow</a:t>
            </a:r>
          </a:p>
        </p:txBody>
      </p:sp>
    </p:spTree>
    <p:extLst>
      <p:ext uri="{BB962C8B-B14F-4D97-AF65-F5344CB8AC3E}">
        <p14:creationId xmlns:p14="http://schemas.microsoft.com/office/powerpoint/2010/main" val="66496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Rectangle 416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녹색과 노란색 나선형 그림">
            <a:extLst>
              <a:ext uri="{FF2B5EF4-FFF2-40B4-BE49-F238E27FC236}">
                <a16:creationId xmlns:a16="http://schemas.microsoft.com/office/drawing/2014/main" id="{6CF8D284-C111-5353-23D7-5B7CF92BE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b="1134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7F77715-77AA-AE84-F653-2657B62B7002}"/>
              </a:ext>
            </a:extLst>
          </p:cNvPr>
          <p:cNvSpPr/>
          <p:nvPr/>
        </p:nvSpPr>
        <p:spPr>
          <a:xfrm>
            <a:off x="609600" y="503380"/>
            <a:ext cx="10972800" cy="58512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7032D0-3579-EF27-EA70-0DE7EE2E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382" y="2418772"/>
            <a:ext cx="9661236" cy="20204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latinLnBrk="0"/>
            <a:r>
              <a:rPr lang="en-US" altLang="ko-KR" sz="4800" b="1" dirty="0">
                <a:solidFill>
                  <a:schemeClr val="bg1"/>
                </a:solidFill>
              </a:rPr>
              <a:t>Ⅰ.</a:t>
            </a:r>
            <a:br>
              <a:rPr lang="en-US" altLang="ko-KR" sz="4800" b="1" dirty="0">
                <a:solidFill>
                  <a:schemeClr val="bg1"/>
                </a:solidFill>
              </a:rPr>
            </a:br>
            <a:r>
              <a:rPr lang="en-US" altLang="ko-KR" sz="4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Overview of Basic Quantum Information</a:t>
            </a:r>
            <a:endParaRPr lang="en-US" altLang="ko-KR" sz="48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87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11445-65A9-C12A-D19D-C6B410247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F41099B5-B3A4-2AF9-EE64-B2185185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Quantum States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D681C0F8-1BA2-769A-8B93-DE85E34382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3" y="2194101"/>
                <a:ext cx="9863476" cy="405429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The state of the</a:t>
                </a:r>
                <a:r>
                  <a: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particle</a:t>
                </a:r>
                <a:r>
                  <a: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is</a:t>
                </a:r>
                <a:r>
                  <a: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represented</a:t>
                </a:r>
                <a:r>
                  <a: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by</a:t>
                </a:r>
                <a:r>
                  <a: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a</a:t>
                </a:r>
                <a:r>
                  <a: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vector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|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𝜓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⟩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in a Hilbert space.</a:t>
                </a:r>
                <a:b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Basis: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{|0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⟩, 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1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, ⋯, |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𝑑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−1⟩}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,          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𝑖</m:t>
                        </m:r>
                      </m:e>
                      <m:e>
                        <m:r>
                          <a:rPr lang="en-US" altLang="ko-KR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𝑗</m:t>
                        </m:r>
                      </m:e>
                    </m:d>
                    <m:r>
                      <a:rPr lang="en-US" altLang="ko-KR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𝛿</m:t>
                        </m:r>
                      </m:e>
                      <m:sub>
                        <m:r>
                          <a:rPr lang="en-US" altLang="ko-KR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GothicNeo" panose="020B0500000101010101" pitchFamily="50" charset="-127"/>
                      </a:rPr>
                      <m:t>∀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GothicNeo" panose="020B0500000101010101" pitchFamily="50" charset="-127"/>
                      </a:rPr>
                      <m:t>𝑖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GothicNeo" panose="020B0500000101010101" pitchFamily="50" charset="-127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GothicNeo" panose="020B0500000101010101" pitchFamily="50" charset="-127"/>
                      </a:rPr>
                      <m:t>𝑗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GothicNeo" panose="020B0500000101010101" pitchFamily="50" charset="-127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GothicNeo" panose="020B0500000101010101" pitchFamily="50" charset="-127"/>
                          </a:rPr>
                          <m:t>0, 1, ⋯, </m:t>
                        </m:r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GothicNeo" panose="020B0500000101010101" pitchFamily="50" charset="-127"/>
                          </a:rPr>
                          <m:t>𝑑</m:t>
                        </m:r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crosoft GothicNeo" panose="020B0500000101010101" pitchFamily="50" charset="-127"/>
                          </a:rPr>
                          <m:t>−1</m:t>
                        </m:r>
                      </m:e>
                    </m:d>
                  </m:oMath>
                </a14:m>
                <a:b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b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Quantum state: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𝜓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𝑑</m:t>
                        </m:r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|</m:t>
                        </m:r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𝑖</m:t>
                        </m:r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⟩</m:t>
                        </m:r>
                      </m:e>
                    </m:nary>
                  </m:oMath>
                </a14:m>
                <a:b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b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Dual vector: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⟨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𝜓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|=</m:t>
                    </m:r>
                    <m:nary>
                      <m:naryPr>
                        <m:chr m:val="∑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0</m:t>
                        </m:r>
                      </m:sub>
                      <m:sup>
                        <m: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𝑑</m:t>
                        </m:r>
                        <m: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begChr m:val="⟨"/>
                            <m:endChr m:val="|"/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b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b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Normalization: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𝜓</m:t>
                        </m:r>
                      </m:e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𝜓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=1</m:t>
                    </m:r>
                  </m:oMath>
                </a14:m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D681C0F8-1BA2-769A-8B93-DE85E34382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3" y="2194101"/>
                <a:ext cx="9863476" cy="4054298"/>
              </a:xfrm>
              <a:blipFill>
                <a:blip r:embed="rId2"/>
                <a:stretch>
                  <a:fillRect l="-556" t="-16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75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FF69A-1012-FE85-CB64-D2A5ADEAD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98929A15-4CAF-816A-D4B6-CDB6ABDB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Qubit, Qutrit,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Qudit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0A25158-E238-3025-CD72-3604C100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2907"/>
            <a:ext cx="3989148" cy="4524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Qubit: 2-level system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Qutrit: 3-level system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Qudit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d-level system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EF9AE-553B-D3FB-5465-1C425655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21" y="4049872"/>
            <a:ext cx="3313724" cy="219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3D190825-D5BF-80B7-8E41-61FDAE7282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780" y="2192906"/>
                <a:ext cx="5480819" cy="45245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Qubit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𝜓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0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+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𝜓</m:t>
                        </m:r>
                      </m:e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𝜓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=1</m:t>
                    </m:r>
                  </m:oMath>
                </a14:m>
                <a:r>
                  <a:rPr lang="en-US" altLang="ko-KR" sz="2000" b="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→</m:t>
                    </m:r>
                  </m:oMath>
                </a14:m>
                <a:r>
                  <a:rPr lang="en-US" altLang="ko-KR" sz="2000" b="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𝛼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𝛼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∗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+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𝛽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𝛽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∗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=1</m:t>
                    </m:r>
                  </m:oMath>
                </a14:m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endPara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Measuring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𝜓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=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0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+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in the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𝑍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basis,</a:t>
                </a:r>
                <a:b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</a:b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the probability of observing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|0⟩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, and the probability of observing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|</m:t>
                    </m:r>
                    <m:r>
                      <a:rPr lang="en-US" altLang="ko-KR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1</m:t>
                    </m:r>
                    <m:r>
                      <a:rPr lang="en-US" altLang="ko-KR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m:t>⟩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GothicNeo" panose="020B0500000101010101" pitchFamily="50" charset="-127"/>
                                <a:cs typeface="Microsoft GothicNeo" panose="020B0500000101010101" pitchFamily="50" charset="-127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altLang="ko-KR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Microsoft GothicNeo" panose="020B0500000101010101" pitchFamily="50" charset="-127"/>
                            <a:cs typeface="Microsoft GothicNeo" panose="020B05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3D190825-D5BF-80B7-8E41-61FDAE728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780" y="2192906"/>
                <a:ext cx="5480819" cy="4524529"/>
              </a:xfrm>
              <a:prstGeom prst="rect">
                <a:avLst/>
              </a:prstGeom>
              <a:blipFill>
                <a:blip r:embed="rId3"/>
                <a:stretch>
                  <a:fillRect l="-1224" t="-1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95408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1489</Words>
  <Application>Microsoft Office PowerPoint</Application>
  <PresentationFormat>와이드스크린</PresentationFormat>
  <Paragraphs>226</Paragraphs>
  <Slides>40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Microsoft GothicNeo</vt:lpstr>
      <vt:lpstr>Microsoft GothicNeo Light</vt:lpstr>
      <vt:lpstr>맑은 고딕</vt:lpstr>
      <vt:lpstr>Arial</vt:lpstr>
      <vt:lpstr>Calibri</vt:lpstr>
      <vt:lpstr>Cambria Math</vt:lpstr>
      <vt:lpstr>Wingdings</vt:lpstr>
      <vt:lpstr>AccentBoxVTI</vt:lpstr>
      <vt:lpstr>Office 테마</vt:lpstr>
      <vt:lpstr>Fundamentals of Qiskit v1.0 and Quantum Circuit Design</vt:lpstr>
      <vt:lpstr>PowerPoint 프레젠테이션</vt:lpstr>
      <vt:lpstr>Qiskit Tutorial for Beginner Series at APCTP</vt:lpstr>
      <vt:lpstr>Qiskit Tutorial for Beginner Series at APCTP</vt:lpstr>
      <vt:lpstr>Qiskit Tutorial for Beginner Series at APCTP</vt:lpstr>
      <vt:lpstr>Contents</vt:lpstr>
      <vt:lpstr>Ⅰ. Overview of Basic Quantum Information</vt:lpstr>
      <vt:lpstr>Quantum States</vt:lpstr>
      <vt:lpstr>Qubit, Qutrit, Qudit</vt:lpstr>
      <vt:lpstr>Qubit States</vt:lpstr>
      <vt:lpstr>Bloch Sphere</vt:lpstr>
      <vt:lpstr>Bloch Sphere</vt:lpstr>
      <vt:lpstr>Single Qubit Gates</vt:lpstr>
      <vt:lpstr>Single Qubit Gates</vt:lpstr>
      <vt:lpstr>Multi-qubit Systems</vt:lpstr>
      <vt:lpstr>Multi-qubit Gates</vt:lpstr>
      <vt:lpstr>Quantum Circuit</vt:lpstr>
      <vt:lpstr>Quantum Circuit</vt:lpstr>
      <vt:lpstr>Ⅱ. Introduction to Qiskit &amp; IBM Quantum Platform</vt:lpstr>
      <vt:lpstr>Qiskit</vt:lpstr>
      <vt:lpstr>Qiskit</vt:lpstr>
      <vt:lpstr>IBM Quantum Platform</vt:lpstr>
      <vt:lpstr>Ⅲ. Setting Up the Qiskit Development Environment</vt:lpstr>
      <vt:lpstr>Virtual Environment</vt:lpstr>
      <vt:lpstr>Virtual Environment</vt:lpstr>
      <vt:lpstr>Setting Up the Environment</vt:lpstr>
      <vt:lpstr>Ⅳ. Designing Quantum Circuits </vt:lpstr>
      <vt:lpstr>QuantumCircuit Class</vt:lpstr>
      <vt:lpstr>QuantumCircuit Class</vt:lpstr>
      <vt:lpstr>Simulator and Real Backend</vt:lpstr>
      <vt:lpstr>Simulator and Real Backend</vt:lpstr>
      <vt:lpstr>Ⅴ. Implementing Classical Feedforward and Control Flow</vt:lpstr>
      <vt:lpstr>Classical Feedforward and Control Flow</vt:lpstr>
      <vt:lpstr>Types of Statements for Classical Feedforward</vt:lpstr>
      <vt:lpstr>If statement</vt:lpstr>
      <vt:lpstr>Switch statement</vt:lpstr>
      <vt:lpstr>Switch statement</vt:lpstr>
      <vt:lpstr>For loop</vt:lpstr>
      <vt:lpstr>While loop</vt:lpstr>
      <vt:lpstr>Break loop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박성근[ 학부휴학 / 전기전자공학부 ]</dc:creator>
  <cp:lastModifiedBy>박성근[ 학부휴학 / 전기전자공학부 ]</cp:lastModifiedBy>
  <cp:revision>33</cp:revision>
  <dcterms:created xsi:type="dcterms:W3CDTF">2024-12-07T08:22:51Z</dcterms:created>
  <dcterms:modified xsi:type="dcterms:W3CDTF">2024-12-09T06:41:16Z</dcterms:modified>
</cp:coreProperties>
</file>